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15_0.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03" r:id="rId4"/>
  </p:sldMasterIdLst>
  <p:notesMasterIdLst>
    <p:notesMasterId r:id="rId89"/>
  </p:notesMasterIdLst>
  <p:handoutMasterIdLst>
    <p:handoutMasterId r:id="rId90"/>
  </p:handoutMasterIdLst>
  <p:sldIdLst>
    <p:sldId id="354" r:id="rId5"/>
    <p:sldId id="269" r:id="rId6"/>
    <p:sldId id="270" r:id="rId7"/>
    <p:sldId id="271" r:id="rId8"/>
    <p:sldId id="353" r:id="rId9"/>
    <p:sldId id="427" r:id="rId10"/>
    <p:sldId id="273" r:id="rId11"/>
    <p:sldId id="275" r:id="rId12"/>
    <p:sldId id="276" r:id="rId13"/>
    <p:sldId id="277" r:id="rId14"/>
    <p:sldId id="351" r:id="rId15"/>
    <p:sldId id="281" r:id="rId16"/>
    <p:sldId id="282" r:id="rId17"/>
    <p:sldId id="284" r:id="rId18"/>
    <p:sldId id="286" r:id="rId19"/>
    <p:sldId id="350" r:id="rId20"/>
    <p:sldId id="289" r:id="rId21"/>
    <p:sldId id="291" r:id="rId22"/>
    <p:sldId id="294" r:id="rId23"/>
    <p:sldId id="348" r:id="rId24"/>
    <p:sldId id="349" r:id="rId25"/>
    <p:sldId id="298" r:id="rId26"/>
    <p:sldId id="299" r:id="rId27"/>
    <p:sldId id="300" r:id="rId28"/>
    <p:sldId id="301" r:id="rId29"/>
    <p:sldId id="302" r:id="rId30"/>
    <p:sldId id="347" r:id="rId31"/>
    <p:sldId id="304" r:id="rId32"/>
    <p:sldId id="305" r:id="rId33"/>
    <p:sldId id="306" r:id="rId34"/>
    <p:sldId id="307" r:id="rId35"/>
    <p:sldId id="309" r:id="rId36"/>
    <p:sldId id="311" r:id="rId37"/>
    <p:sldId id="312" r:id="rId38"/>
    <p:sldId id="314" r:id="rId39"/>
    <p:sldId id="343" r:id="rId40"/>
    <p:sldId id="316" r:id="rId41"/>
    <p:sldId id="345" r:id="rId42"/>
    <p:sldId id="346" r:id="rId43"/>
    <p:sldId id="320" r:id="rId44"/>
    <p:sldId id="321" r:id="rId45"/>
    <p:sldId id="355" r:id="rId46"/>
    <p:sldId id="400" r:id="rId47"/>
    <p:sldId id="324" r:id="rId48"/>
    <p:sldId id="401" r:id="rId49"/>
    <p:sldId id="402" r:id="rId50"/>
    <p:sldId id="326" r:id="rId51"/>
    <p:sldId id="328" r:id="rId52"/>
    <p:sldId id="403" r:id="rId53"/>
    <p:sldId id="330" r:id="rId54"/>
    <p:sldId id="404" r:id="rId55"/>
    <p:sldId id="332" r:id="rId56"/>
    <p:sldId id="405" r:id="rId57"/>
    <p:sldId id="334" r:id="rId58"/>
    <p:sldId id="406" r:id="rId59"/>
    <p:sldId id="336" r:id="rId60"/>
    <p:sldId id="407" r:id="rId61"/>
    <p:sldId id="338" r:id="rId62"/>
    <p:sldId id="408" r:id="rId63"/>
    <p:sldId id="340" r:id="rId64"/>
    <p:sldId id="409" r:id="rId65"/>
    <p:sldId id="342" r:id="rId66"/>
    <p:sldId id="410" r:id="rId67"/>
    <p:sldId id="344" r:id="rId68"/>
    <p:sldId id="411" r:id="rId69"/>
    <p:sldId id="412" r:id="rId70"/>
    <p:sldId id="413" r:id="rId71"/>
    <p:sldId id="414" r:id="rId72"/>
    <p:sldId id="415" r:id="rId73"/>
    <p:sldId id="416" r:id="rId74"/>
    <p:sldId id="417" r:id="rId75"/>
    <p:sldId id="352" r:id="rId76"/>
    <p:sldId id="418" r:id="rId77"/>
    <p:sldId id="419" r:id="rId78"/>
    <p:sldId id="420" r:id="rId79"/>
    <p:sldId id="356" r:id="rId80"/>
    <p:sldId id="421" r:id="rId81"/>
    <p:sldId id="358" r:id="rId82"/>
    <p:sldId id="422" r:id="rId83"/>
    <p:sldId id="423" r:id="rId84"/>
    <p:sldId id="424" r:id="rId85"/>
    <p:sldId id="425" r:id="rId86"/>
    <p:sldId id="426" r:id="rId87"/>
    <p:sldId id="378" r:id="rId88"/>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D980226-76F8-52B9-6419-8397A04199A5}" name="Reviewing Editor" initials="RE" userId="Anonymous_Reviewing Editor" providerId="None"/>
  <p188:author id="{334C374D-DD75-D963-0682-F6604FC361A3}" name="Copy Editor" initials="CE" userId="2e8529772bf0378b" providerId="Windows Live"/>
  <p188:author id="{A74E85AA-D453-79F8-714F-38C731E815DD}" name="Brady, Duncan" initials="DB" userId="S::dbrady@wwnorton.com::235af436-07ac-46d9-afa6-5ac7b43eb112" providerId="AD"/>
  <p188:author id="{022239E7-23DA-E296-093B-E8DF92B187B9}" name="Editorial Off1" initials="EO" userId="S::editorial.off1@amnet-systems.com::32ef9548-14e7-4d5c-9d6f-954b03a19b83" providerId="AD"/>
  <p188:author id="{AB3E98E8-8563-4324-84D8-B6CCA752DFEF}" name="texas.dave.mayer@gmail.com" initials="" userId="6e0b6d8ef71e7f0c"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rshall, Emily" initials="ME" lastIdx="6" clrIdx="0"/>
  <p:cmAuthor id="2" name="Reviewing Editor" initials="RE"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F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C33DD9-9C8B-5947-BF20-2650C970B32E}" v="24" dt="2024-04-04T19:23:50.0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173" autoAdjust="0"/>
    <p:restoredTop sz="73741" autoAdjust="0"/>
  </p:normalViewPr>
  <p:slideViewPr>
    <p:cSldViewPr>
      <p:cViewPr varScale="1">
        <p:scale>
          <a:sx n="88" d="100"/>
          <a:sy n="88" d="100"/>
        </p:scale>
        <p:origin x="192" y="280"/>
      </p:cViewPr>
      <p:guideLst>
        <p:guide orient="horz" pos="2160"/>
        <p:guide pos="3840"/>
      </p:guideLst>
    </p:cSldViewPr>
  </p:slideViewPr>
  <p:outlineViewPr>
    <p:cViewPr>
      <p:scale>
        <a:sx n="50" d="100"/>
        <a:sy n="50"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25" d="100"/>
          <a:sy n="125" d="100"/>
        </p:scale>
        <p:origin x="-2560" y="20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commentAuthors" Target="commentAuthors.xml"/><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viewProps" Target="viewProps.xml"/><Relationship Id="rId98"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dy, Duncan" userId="235af436-07ac-46d9-afa6-5ac7b43eb112" providerId="ADAL" clId="{A5C33DD9-9C8B-5947-BF20-2650C970B32E}"/>
    <pc:docChg chg="modSld">
      <pc:chgData name="Brady, Duncan" userId="235af436-07ac-46d9-afa6-5ac7b43eb112" providerId="ADAL" clId="{A5C33DD9-9C8B-5947-BF20-2650C970B32E}" dt="2024-04-10T15:29:30.292" v="119"/>
      <pc:docMkLst>
        <pc:docMk/>
      </pc:docMkLst>
      <pc:sldChg chg="delCm">
        <pc:chgData name="Brady, Duncan" userId="235af436-07ac-46d9-afa6-5ac7b43eb112" providerId="ADAL" clId="{A5C33DD9-9C8B-5947-BF20-2650C970B32E}" dt="2024-04-04T19:17:04.472" v="1"/>
        <pc:sldMkLst>
          <pc:docMk/>
          <pc:sldMk cId="0" sldId="269"/>
        </pc:sldMkLst>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17:04.472" v="1"/>
              <pc2:cmMkLst xmlns:pc2="http://schemas.microsoft.com/office/powerpoint/2019/9/main/command">
                <pc:docMk/>
                <pc:sldMk cId="0" sldId="269"/>
                <pc2:cmMk id="{F7735259-50C6-42C8-BFFB-5260BE234140}"/>
              </pc2:cmMkLst>
            </pc226:cmChg>
          </p:ext>
        </pc:extLst>
      </pc:sldChg>
      <pc:sldChg chg="delCm">
        <pc:chgData name="Brady, Duncan" userId="235af436-07ac-46d9-afa6-5ac7b43eb112" providerId="ADAL" clId="{A5C33DD9-9C8B-5947-BF20-2650C970B32E}" dt="2024-04-04T19:17:10.233" v="2"/>
        <pc:sldMkLst>
          <pc:docMk/>
          <pc:sldMk cId="0" sldId="270"/>
        </pc:sldMkLst>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17:10.233" v="2"/>
              <pc2:cmMkLst xmlns:pc2="http://schemas.microsoft.com/office/powerpoint/2019/9/main/command">
                <pc:docMk/>
                <pc:sldMk cId="0" sldId="270"/>
                <pc2:cmMk id="{28E64F7B-45CD-4B29-A36A-1338352D738C}"/>
              </pc2:cmMkLst>
            </pc226:cmChg>
          </p:ext>
        </pc:extLst>
      </pc:sldChg>
      <pc:sldChg chg="modSp delCm">
        <pc:chgData name="Brady, Duncan" userId="235af436-07ac-46d9-afa6-5ac7b43eb112" providerId="ADAL" clId="{A5C33DD9-9C8B-5947-BF20-2650C970B32E}" dt="2024-04-04T19:17:17.795" v="4"/>
        <pc:sldMkLst>
          <pc:docMk/>
          <pc:sldMk cId="0" sldId="271"/>
        </pc:sldMkLst>
        <pc:spChg chg="mod">
          <ac:chgData name="Brady, Duncan" userId="235af436-07ac-46d9-afa6-5ac7b43eb112" providerId="ADAL" clId="{A5C33DD9-9C8B-5947-BF20-2650C970B32E}" dt="2024-04-04T19:17:15.347" v="3" actId="13926"/>
          <ac:spMkLst>
            <pc:docMk/>
            <pc:sldMk cId="0" sldId="271"/>
            <ac:spMk id="5122"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17:17.795" v="4"/>
              <pc2:cmMkLst xmlns:pc2="http://schemas.microsoft.com/office/powerpoint/2019/9/main/command">
                <pc:docMk/>
                <pc:sldMk cId="0" sldId="271"/>
                <pc2:cmMk id="{2E69DA48-5834-4953-B594-919F4D420012}"/>
              </pc2:cmMkLst>
            </pc226:cmChg>
          </p:ext>
        </pc:extLst>
      </pc:sldChg>
      <pc:sldChg chg="modSp mod delCm">
        <pc:chgData name="Brady, Duncan" userId="235af436-07ac-46d9-afa6-5ac7b43eb112" providerId="ADAL" clId="{A5C33DD9-9C8B-5947-BF20-2650C970B32E}" dt="2024-04-04T19:17:50.873" v="12"/>
        <pc:sldMkLst>
          <pc:docMk/>
          <pc:sldMk cId="0" sldId="273"/>
        </pc:sldMkLst>
        <pc:spChg chg="mod">
          <ac:chgData name="Brady, Duncan" userId="235af436-07ac-46d9-afa6-5ac7b43eb112" providerId="ADAL" clId="{A5C33DD9-9C8B-5947-BF20-2650C970B32E}" dt="2024-04-04T19:17:44.445" v="9" actId="13926"/>
          <ac:spMkLst>
            <pc:docMk/>
            <pc:sldMk cId="0" sldId="273"/>
            <ac:spMk id="25601"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17:47.017" v="10"/>
              <pc2:cmMkLst xmlns:pc2="http://schemas.microsoft.com/office/powerpoint/2019/9/main/command">
                <pc:docMk/>
                <pc:sldMk cId="0" sldId="273"/>
                <pc2:cmMk id="{302E6C47-7F69-45C5-B52B-8638D6CDBB15}"/>
              </pc2:cmMkLst>
            </pc226:cmChg>
            <pc226:cmChg xmlns:pc226="http://schemas.microsoft.com/office/powerpoint/2022/06/main/command" chg="del">
              <pc226:chgData name="Brady, Duncan" userId="235af436-07ac-46d9-afa6-5ac7b43eb112" providerId="ADAL" clId="{A5C33DD9-9C8B-5947-BF20-2650C970B32E}" dt="2024-04-04T19:17:48.952" v="11"/>
              <pc2:cmMkLst xmlns:pc2="http://schemas.microsoft.com/office/powerpoint/2019/9/main/command">
                <pc:docMk/>
                <pc:sldMk cId="0" sldId="273"/>
                <pc2:cmMk id="{325E6FB4-6A4C-4881-AF14-E69B1E68D374}"/>
              </pc2:cmMkLst>
            </pc226:cmChg>
            <pc226:cmChg xmlns:pc226="http://schemas.microsoft.com/office/powerpoint/2022/06/main/command" chg="del">
              <pc226:chgData name="Brady, Duncan" userId="235af436-07ac-46d9-afa6-5ac7b43eb112" providerId="ADAL" clId="{A5C33DD9-9C8B-5947-BF20-2650C970B32E}" dt="2024-04-04T19:17:50.873" v="12"/>
              <pc2:cmMkLst xmlns:pc2="http://schemas.microsoft.com/office/powerpoint/2019/9/main/command">
                <pc:docMk/>
                <pc:sldMk cId="0" sldId="273"/>
                <pc2:cmMk id="{853A12F9-2FF7-47B0-92DD-895D912A2C1D}"/>
              </pc2:cmMkLst>
            </pc226:cmChg>
          </p:ext>
        </pc:extLst>
      </pc:sldChg>
      <pc:sldChg chg="modSp mod delCm">
        <pc:chgData name="Brady, Duncan" userId="235af436-07ac-46d9-afa6-5ac7b43eb112" providerId="ADAL" clId="{A5C33DD9-9C8B-5947-BF20-2650C970B32E}" dt="2024-04-04T19:18:07" v="16"/>
        <pc:sldMkLst>
          <pc:docMk/>
          <pc:sldMk cId="0" sldId="275"/>
        </pc:sldMkLst>
        <pc:spChg chg="mod">
          <ac:chgData name="Brady, Duncan" userId="235af436-07ac-46d9-afa6-5ac7b43eb112" providerId="ADAL" clId="{A5C33DD9-9C8B-5947-BF20-2650C970B32E}" dt="2024-04-04T19:18:02.131" v="14" actId="13926"/>
          <ac:spMkLst>
            <pc:docMk/>
            <pc:sldMk cId="0" sldId="275"/>
            <ac:spMk id="3" creationId="{00000000-0000-0000-0000-000000000000}"/>
          </ac:spMkLst>
        </pc:spChg>
        <pc:spChg chg="mod">
          <ac:chgData name="Brady, Duncan" userId="235af436-07ac-46d9-afa6-5ac7b43eb112" providerId="ADAL" clId="{A5C33DD9-9C8B-5947-BF20-2650C970B32E}" dt="2024-04-04T19:17:59.860" v="13" actId="13926"/>
          <ac:spMkLst>
            <pc:docMk/>
            <pc:sldMk cId="0" sldId="275"/>
            <ac:spMk id="9218"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18:04.613" v="15"/>
              <pc2:cmMkLst xmlns:pc2="http://schemas.microsoft.com/office/powerpoint/2019/9/main/command">
                <pc:docMk/>
                <pc:sldMk cId="0" sldId="275"/>
                <pc2:cmMk id="{48BBEE55-4D3B-4CCB-A054-DCEE2A5380A7}"/>
              </pc2:cmMkLst>
            </pc226:cmChg>
            <pc226:cmChg xmlns:pc226="http://schemas.microsoft.com/office/powerpoint/2022/06/main/command" chg="del">
              <pc226:chgData name="Brady, Duncan" userId="235af436-07ac-46d9-afa6-5ac7b43eb112" providerId="ADAL" clId="{A5C33DD9-9C8B-5947-BF20-2650C970B32E}" dt="2024-04-04T19:18:07" v="16"/>
              <pc2:cmMkLst xmlns:pc2="http://schemas.microsoft.com/office/powerpoint/2019/9/main/command">
                <pc:docMk/>
                <pc:sldMk cId="0" sldId="275"/>
                <pc2:cmMk id="{8D174BB2-7F76-4B20-922D-20A2C7E4DE5F}"/>
              </pc2:cmMkLst>
            </pc226:cmChg>
          </p:ext>
        </pc:extLst>
      </pc:sldChg>
      <pc:sldChg chg="delCm">
        <pc:chgData name="Brady, Duncan" userId="235af436-07ac-46d9-afa6-5ac7b43eb112" providerId="ADAL" clId="{A5C33DD9-9C8B-5947-BF20-2650C970B32E}" dt="2024-04-04T19:18:16.583" v="17"/>
        <pc:sldMkLst>
          <pc:docMk/>
          <pc:sldMk cId="0" sldId="276"/>
        </pc:sldMkLst>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18:16.583" v="17"/>
              <pc2:cmMkLst xmlns:pc2="http://schemas.microsoft.com/office/powerpoint/2019/9/main/command">
                <pc:docMk/>
                <pc:sldMk cId="0" sldId="276"/>
                <pc2:cmMk id="{B3EB04C6-D581-45BF-BCD0-CD5980771DC2}"/>
              </pc2:cmMkLst>
            </pc226:cmChg>
          </p:ext>
        </pc:extLst>
      </pc:sldChg>
      <pc:sldChg chg="modSp mod addCm delCm modCm">
        <pc:chgData name="Brady, Duncan" userId="235af436-07ac-46d9-afa6-5ac7b43eb112" providerId="ADAL" clId="{A5C33DD9-9C8B-5947-BF20-2650C970B32E}" dt="2024-04-10T15:29:30.292" v="119"/>
        <pc:sldMkLst>
          <pc:docMk/>
          <pc:sldMk cId="0" sldId="277"/>
        </pc:sldMkLst>
        <pc:spChg chg="mod">
          <ac:chgData name="Brady, Duncan" userId="235af436-07ac-46d9-afa6-5ac7b43eb112" providerId="ADAL" clId="{A5C33DD9-9C8B-5947-BF20-2650C970B32E}" dt="2024-04-04T19:18:24.533" v="18" actId="13926"/>
          <ac:spMkLst>
            <pc:docMk/>
            <pc:sldMk cId="0" sldId="277"/>
            <ac:spMk id="35841" creationId="{00000000-0000-0000-0000-000000000000}"/>
          </ac:spMkLst>
        </pc:spChg>
        <pc:extLst>
          <p:ext xmlns:p="http://schemas.openxmlformats.org/presentationml/2006/main" uri="{D6D511B9-2390-475A-947B-AFAB55BFBCF1}">
            <pc226:cmChg xmlns:pc226="http://schemas.microsoft.com/office/powerpoint/2022/06/main/command" chg="add mod">
              <pc226:chgData name="Brady, Duncan" userId="235af436-07ac-46d9-afa6-5ac7b43eb112" providerId="ADAL" clId="{A5C33DD9-9C8B-5947-BF20-2650C970B32E}" dt="2024-04-10T15:29:30.292" v="119"/>
              <pc2:cmMkLst xmlns:pc2="http://schemas.microsoft.com/office/powerpoint/2019/9/main/command">
                <pc:docMk/>
                <pc:sldMk cId="0" sldId="277"/>
                <pc2:cmMk id="{DB863416-AEEC-854B-AAAA-FBBBBB152065}"/>
              </pc2:cmMkLst>
            </pc226:cmChg>
            <pc226:cmChg xmlns:pc226="http://schemas.microsoft.com/office/powerpoint/2022/06/main/command" chg="del">
              <pc226:chgData name="Brady, Duncan" userId="235af436-07ac-46d9-afa6-5ac7b43eb112" providerId="ADAL" clId="{A5C33DD9-9C8B-5947-BF20-2650C970B32E}" dt="2024-04-10T15:28:51.607" v="116"/>
              <pc2:cmMkLst xmlns:pc2="http://schemas.microsoft.com/office/powerpoint/2019/9/main/command">
                <pc:docMk/>
                <pc:sldMk cId="0" sldId="277"/>
                <pc2:cmMk id="{32681F45-F162-4D78-A65D-0F2CE658C3A4}"/>
              </pc2:cmMkLst>
            </pc226:cmChg>
            <pc226:cmChg xmlns:pc226="http://schemas.microsoft.com/office/powerpoint/2022/06/main/command" chg="del">
              <pc226:chgData name="Brady, Duncan" userId="235af436-07ac-46d9-afa6-5ac7b43eb112" providerId="ADAL" clId="{A5C33DD9-9C8B-5947-BF20-2650C970B32E}" dt="2024-04-10T15:28:55.131" v="118"/>
              <pc2:cmMkLst xmlns:pc2="http://schemas.microsoft.com/office/powerpoint/2019/9/main/command">
                <pc:docMk/>
                <pc:sldMk cId="0" sldId="277"/>
                <pc2:cmMk id="{BA628BA0-2E14-4016-977A-F99FE21C3B93}"/>
              </pc2:cmMkLst>
            </pc226:cmChg>
            <pc226:cmChg xmlns:pc226="http://schemas.microsoft.com/office/powerpoint/2022/06/main/command" chg="del">
              <pc226:chgData name="Brady, Duncan" userId="235af436-07ac-46d9-afa6-5ac7b43eb112" providerId="ADAL" clId="{A5C33DD9-9C8B-5947-BF20-2650C970B32E}" dt="2024-04-10T15:28:53.500" v="117"/>
              <pc2:cmMkLst xmlns:pc2="http://schemas.microsoft.com/office/powerpoint/2019/9/main/command">
                <pc:docMk/>
                <pc:sldMk cId="0" sldId="277"/>
                <pc2:cmMk id="{4C69EDBD-8FEA-4ADA-9F55-65C681D81A02}"/>
              </pc2:cmMkLst>
            </pc226:cmChg>
          </p:ext>
        </pc:extLst>
      </pc:sldChg>
      <pc:sldChg chg="delCm">
        <pc:chgData name="Brady, Duncan" userId="235af436-07ac-46d9-afa6-5ac7b43eb112" providerId="ADAL" clId="{A5C33DD9-9C8B-5947-BF20-2650C970B32E}" dt="2024-04-04T19:19:24.136" v="21"/>
        <pc:sldMkLst>
          <pc:docMk/>
          <pc:sldMk cId="0" sldId="281"/>
        </pc:sldMkLst>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19:24.136" v="21"/>
              <pc2:cmMkLst xmlns:pc2="http://schemas.microsoft.com/office/powerpoint/2019/9/main/command">
                <pc:docMk/>
                <pc:sldMk cId="0" sldId="281"/>
                <pc2:cmMk id="{6BA7A3DC-2F32-4574-A3FD-775729FC921D}"/>
              </pc2:cmMkLst>
            </pc226:cmChg>
          </p:ext>
        </pc:extLst>
      </pc:sldChg>
      <pc:sldChg chg="modSp delCm">
        <pc:chgData name="Brady, Duncan" userId="235af436-07ac-46d9-afa6-5ac7b43eb112" providerId="ADAL" clId="{A5C33DD9-9C8B-5947-BF20-2650C970B32E}" dt="2024-04-04T19:19:34.720" v="23"/>
        <pc:sldMkLst>
          <pc:docMk/>
          <pc:sldMk cId="0" sldId="282"/>
        </pc:sldMkLst>
        <pc:spChg chg="mod">
          <ac:chgData name="Brady, Duncan" userId="235af436-07ac-46d9-afa6-5ac7b43eb112" providerId="ADAL" clId="{A5C33DD9-9C8B-5947-BF20-2650C970B32E}" dt="2024-04-04T19:19:32.187" v="22" actId="13926"/>
          <ac:spMkLst>
            <pc:docMk/>
            <pc:sldMk cId="0" sldId="282"/>
            <ac:spMk id="44035"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19:34.720" v="23"/>
              <pc2:cmMkLst xmlns:pc2="http://schemas.microsoft.com/office/powerpoint/2019/9/main/command">
                <pc:docMk/>
                <pc:sldMk cId="0" sldId="282"/>
                <pc2:cmMk id="{4E2F8E5D-6C0A-4288-97DF-1C90759BDDB4}"/>
              </pc2:cmMkLst>
            </pc226:cmChg>
          </p:ext>
        </pc:extLst>
      </pc:sldChg>
      <pc:sldChg chg="modSp mod delCm">
        <pc:chgData name="Brady, Duncan" userId="235af436-07ac-46d9-afa6-5ac7b43eb112" providerId="ADAL" clId="{A5C33DD9-9C8B-5947-BF20-2650C970B32E}" dt="2024-04-04T19:19:47.018" v="27"/>
        <pc:sldMkLst>
          <pc:docMk/>
          <pc:sldMk cId="0" sldId="284"/>
        </pc:sldMkLst>
        <pc:spChg chg="mod">
          <ac:chgData name="Brady, Duncan" userId="235af436-07ac-46d9-afa6-5ac7b43eb112" providerId="ADAL" clId="{A5C33DD9-9C8B-5947-BF20-2650C970B32E}" dt="2024-04-04T19:19:43.427" v="25" actId="13926"/>
          <ac:spMkLst>
            <pc:docMk/>
            <pc:sldMk cId="0" sldId="284"/>
            <ac:spMk id="17411" creationId="{00000000-0000-0000-0000-000000000000}"/>
          </ac:spMkLst>
        </pc:spChg>
        <pc:spChg chg="mod">
          <ac:chgData name="Brady, Duncan" userId="235af436-07ac-46d9-afa6-5ac7b43eb112" providerId="ADAL" clId="{A5C33DD9-9C8B-5947-BF20-2650C970B32E}" dt="2024-04-04T19:19:40.378" v="24" actId="13926"/>
          <ac:spMkLst>
            <pc:docMk/>
            <pc:sldMk cId="0" sldId="284"/>
            <ac:spMk id="48129"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19:47.018" v="27"/>
              <pc2:cmMkLst xmlns:pc2="http://schemas.microsoft.com/office/powerpoint/2019/9/main/command">
                <pc:docMk/>
                <pc:sldMk cId="0" sldId="284"/>
                <pc2:cmMk id="{95BD7A86-0372-4797-B084-F445F71AEAAA}"/>
              </pc2:cmMkLst>
            </pc226:cmChg>
            <pc226:cmChg xmlns:pc226="http://schemas.microsoft.com/office/powerpoint/2022/06/main/command" chg="del">
              <pc226:chgData name="Brady, Duncan" userId="235af436-07ac-46d9-afa6-5ac7b43eb112" providerId="ADAL" clId="{A5C33DD9-9C8B-5947-BF20-2650C970B32E}" dt="2024-04-04T19:19:45.690" v="26"/>
              <pc2:cmMkLst xmlns:pc2="http://schemas.microsoft.com/office/powerpoint/2019/9/main/command">
                <pc:docMk/>
                <pc:sldMk cId="0" sldId="284"/>
                <pc2:cmMk id="{08271AF7-1A94-4621-9592-37B3CDC4C6DD}"/>
              </pc2:cmMkLst>
            </pc226:cmChg>
          </p:ext>
        </pc:extLst>
      </pc:sldChg>
      <pc:sldChg chg="modSp mod delCm">
        <pc:chgData name="Brady, Duncan" userId="235af436-07ac-46d9-afa6-5ac7b43eb112" providerId="ADAL" clId="{A5C33DD9-9C8B-5947-BF20-2650C970B32E}" dt="2024-04-04T19:20:08.401" v="34"/>
        <pc:sldMkLst>
          <pc:docMk/>
          <pc:sldMk cId="0" sldId="286"/>
        </pc:sldMkLst>
        <pc:spChg chg="mod">
          <ac:chgData name="Brady, Duncan" userId="235af436-07ac-46d9-afa6-5ac7b43eb112" providerId="ADAL" clId="{A5C33DD9-9C8B-5947-BF20-2650C970B32E}" dt="2024-04-04T19:19:53.828" v="28" actId="13926"/>
          <ac:spMkLst>
            <pc:docMk/>
            <pc:sldMk cId="0" sldId="286"/>
            <ac:spMk id="4" creationId="{00000000-0000-0000-0000-000000000000}"/>
          </ac:spMkLst>
        </pc:spChg>
        <pc:spChg chg="mod">
          <ac:chgData name="Brady, Duncan" userId="235af436-07ac-46d9-afa6-5ac7b43eb112" providerId="ADAL" clId="{A5C33DD9-9C8B-5947-BF20-2650C970B32E}" dt="2024-04-04T19:20:00.855" v="30" actId="13926"/>
          <ac:spMkLst>
            <pc:docMk/>
            <pc:sldMk cId="0" sldId="286"/>
            <ac:spMk id="19458"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0:05.714" v="32"/>
              <pc2:cmMkLst xmlns:pc2="http://schemas.microsoft.com/office/powerpoint/2019/9/main/command">
                <pc:docMk/>
                <pc:sldMk cId="0" sldId="286"/>
                <pc2:cmMk id="{30B9C11D-3356-4203-B1D6-C7DF47E996D5}"/>
              </pc2:cmMkLst>
            </pc226:cmChg>
            <pc226:cmChg xmlns:pc226="http://schemas.microsoft.com/office/powerpoint/2022/06/main/command" chg="del">
              <pc226:chgData name="Brady, Duncan" userId="235af436-07ac-46d9-afa6-5ac7b43eb112" providerId="ADAL" clId="{A5C33DD9-9C8B-5947-BF20-2650C970B32E}" dt="2024-04-04T19:20:03.904" v="31"/>
              <pc2:cmMkLst xmlns:pc2="http://schemas.microsoft.com/office/powerpoint/2019/9/main/command">
                <pc:docMk/>
                <pc:sldMk cId="0" sldId="286"/>
                <pc2:cmMk id="{51B8F0B1-3F62-F7AF-B075-50F3DBE061F5}"/>
              </pc2:cmMkLst>
            </pc226:cmChg>
            <pc226:cmChg xmlns:pc226="http://schemas.microsoft.com/office/powerpoint/2022/06/main/command" chg="del">
              <pc226:chgData name="Brady, Duncan" userId="235af436-07ac-46d9-afa6-5ac7b43eb112" providerId="ADAL" clId="{A5C33DD9-9C8B-5947-BF20-2650C970B32E}" dt="2024-04-04T19:20:08.401" v="34"/>
              <pc2:cmMkLst xmlns:pc2="http://schemas.microsoft.com/office/powerpoint/2019/9/main/command">
                <pc:docMk/>
                <pc:sldMk cId="0" sldId="286"/>
                <pc2:cmMk id="{6E50B7E6-C36E-4280-9D36-2C9FB3586479}"/>
              </pc2:cmMkLst>
            </pc226:cmChg>
            <pc226:cmChg xmlns:pc226="http://schemas.microsoft.com/office/powerpoint/2022/06/main/command" chg="del">
              <pc226:chgData name="Brady, Duncan" userId="235af436-07ac-46d9-afa6-5ac7b43eb112" providerId="ADAL" clId="{A5C33DD9-9C8B-5947-BF20-2650C970B32E}" dt="2024-04-04T19:20:07.189" v="33"/>
              <pc2:cmMkLst xmlns:pc2="http://schemas.microsoft.com/office/powerpoint/2019/9/main/command">
                <pc:docMk/>
                <pc:sldMk cId="0" sldId="286"/>
                <pc2:cmMk id="{24596AED-262D-4F2A-8EBD-A923536193FD}"/>
              </pc2:cmMkLst>
            </pc226:cmChg>
          </p:ext>
        </pc:extLst>
      </pc:sldChg>
      <pc:sldChg chg="modSp delCm">
        <pc:chgData name="Brady, Duncan" userId="235af436-07ac-46d9-afa6-5ac7b43eb112" providerId="ADAL" clId="{A5C33DD9-9C8B-5947-BF20-2650C970B32E}" dt="2024-04-04T19:20:19.830" v="37"/>
        <pc:sldMkLst>
          <pc:docMk/>
          <pc:sldMk cId="0" sldId="289"/>
        </pc:sldMkLst>
        <pc:spChg chg="mod">
          <ac:chgData name="Brady, Duncan" userId="235af436-07ac-46d9-afa6-5ac7b43eb112" providerId="ADAL" clId="{A5C33DD9-9C8B-5947-BF20-2650C970B32E}" dt="2024-04-04T19:20:17.686" v="36" actId="13926"/>
          <ac:spMkLst>
            <pc:docMk/>
            <pc:sldMk cId="0" sldId="289"/>
            <ac:spMk id="23555"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0:19.830" v="37"/>
              <pc2:cmMkLst xmlns:pc2="http://schemas.microsoft.com/office/powerpoint/2019/9/main/command">
                <pc:docMk/>
                <pc:sldMk cId="0" sldId="289"/>
                <pc2:cmMk id="{8274C5F3-8BB3-4FBA-AC85-4A793483F6E8}"/>
              </pc2:cmMkLst>
            </pc226:cmChg>
          </p:ext>
        </pc:extLst>
      </pc:sldChg>
      <pc:sldChg chg="modSp delCm">
        <pc:chgData name="Brady, Duncan" userId="235af436-07ac-46d9-afa6-5ac7b43eb112" providerId="ADAL" clId="{A5C33DD9-9C8B-5947-BF20-2650C970B32E}" dt="2024-04-04T19:20:28.467" v="39"/>
        <pc:sldMkLst>
          <pc:docMk/>
          <pc:sldMk cId="0" sldId="291"/>
        </pc:sldMkLst>
        <pc:spChg chg="mod">
          <ac:chgData name="Brady, Duncan" userId="235af436-07ac-46d9-afa6-5ac7b43eb112" providerId="ADAL" clId="{A5C33DD9-9C8B-5947-BF20-2650C970B32E}" dt="2024-04-04T19:20:24.373" v="38" actId="13926"/>
          <ac:spMkLst>
            <pc:docMk/>
            <pc:sldMk cId="0" sldId="291"/>
            <ac:spMk id="64514"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0:28.467" v="39"/>
              <pc2:cmMkLst xmlns:pc2="http://schemas.microsoft.com/office/powerpoint/2019/9/main/command">
                <pc:docMk/>
                <pc:sldMk cId="0" sldId="291"/>
                <pc2:cmMk id="{45D3E496-778B-4F9F-B3FB-021FC1F663A2}"/>
              </pc2:cmMkLst>
            </pc226:cmChg>
          </p:ext>
        </pc:extLst>
      </pc:sldChg>
      <pc:sldChg chg="modSp delCm modNotesTx">
        <pc:chgData name="Brady, Duncan" userId="235af436-07ac-46d9-afa6-5ac7b43eb112" providerId="ADAL" clId="{A5C33DD9-9C8B-5947-BF20-2650C970B32E}" dt="2024-04-04T19:20:54.927" v="73" actId="20577"/>
        <pc:sldMkLst>
          <pc:docMk/>
          <pc:sldMk cId="0" sldId="294"/>
        </pc:sldMkLst>
        <pc:spChg chg="mod">
          <ac:chgData name="Brady, Duncan" userId="235af436-07ac-46d9-afa6-5ac7b43eb112" providerId="ADAL" clId="{A5C33DD9-9C8B-5947-BF20-2650C970B32E}" dt="2024-04-04T19:20:34.179" v="40" actId="13926"/>
          <ac:spMkLst>
            <pc:docMk/>
            <pc:sldMk cId="0" sldId="294"/>
            <ac:spMk id="27650"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0:41.003" v="43"/>
              <pc2:cmMkLst xmlns:pc2="http://schemas.microsoft.com/office/powerpoint/2019/9/main/command">
                <pc:docMk/>
                <pc:sldMk cId="0" sldId="294"/>
                <pc2:cmMk id="{5FA62F17-4C28-4C25-9E86-95CC63DE05DD}"/>
              </pc2:cmMkLst>
            </pc226:cmChg>
            <pc226:cmChg xmlns:pc226="http://schemas.microsoft.com/office/powerpoint/2022/06/main/command" chg="del">
              <pc226:chgData name="Brady, Duncan" userId="235af436-07ac-46d9-afa6-5ac7b43eb112" providerId="ADAL" clId="{A5C33DD9-9C8B-5947-BF20-2650C970B32E}" dt="2024-04-04T19:20:38.878" v="42"/>
              <pc2:cmMkLst xmlns:pc2="http://schemas.microsoft.com/office/powerpoint/2019/9/main/command">
                <pc:docMk/>
                <pc:sldMk cId="0" sldId="294"/>
                <pc2:cmMk id="{318872CB-9A35-4AEF-98DE-B1BC0B566008}"/>
              </pc2:cmMkLst>
            </pc226:cmChg>
            <pc226:cmChg xmlns:pc226="http://schemas.microsoft.com/office/powerpoint/2022/06/main/command" chg="del">
              <pc226:chgData name="Brady, Duncan" userId="235af436-07ac-46d9-afa6-5ac7b43eb112" providerId="ADAL" clId="{A5C33DD9-9C8B-5947-BF20-2650C970B32E}" dt="2024-04-04T19:20:36.883" v="41"/>
              <pc2:cmMkLst xmlns:pc2="http://schemas.microsoft.com/office/powerpoint/2019/9/main/command">
                <pc:docMk/>
                <pc:sldMk cId="0" sldId="294"/>
                <pc2:cmMk id="{E081AED7-69BA-4B35-87C8-68D2FFA31268}"/>
              </pc2:cmMkLst>
            </pc226:cmChg>
          </p:ext>
        </pc:extLst>
      </pc:sldChg>
      <pc:sldChg chg="modSp mod delCm">
        <pc:chgData name="Brady, Duncan" userId="235af436-07ac-46d9-afa6-5ac7b43eb112" providerId="ADAL" clId="{A5C33DD9-9C8B-5947-BF20-2650C970B32E}" dt="2024-04-04T19:22:33.020" v="81"/>
        <pc:sldMkLst>
          <pc:docMk/>
          <pc:sldMk cId="0" sldId="298"/>
        </pc:sldMkLst>
        <pc:spChg chg="mod">
          <ac:chgData name="Brady, Duncan" userId="235af436-07ac-46d9-afa6-5ac7b43eb112" providerId="ADAL" clId="{A5C33DD9-9C8B-5947-BF20-2650C970B32E}" dt="2024-04-04T19:22:30.221" v="80" actId="13926"/>
          <ac:spMkLst>
            <pc:docMk/>
            <pc:sldMk cId="0" sldId="298"/>
            <ac:spMk id="74753"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2:33.020" v="81"/>
              <pc2:cmMkLst xmlns:pc2="http://schemas.microsoft.com/office/powerpoint/2019/9/main/command">
                <pc:docMk/>
                <pc:sldMk cId="0" sldId="298"/>
                <pc2:cmMk id="{882CC68F-F084-4108-A406-0D22C6499E49}"/>
              </pc2:cmMkLst>
            </pc226:cmChg>
          </p:ext>
        </pc:extLst>
      </pc:sldChg>
      <pc:sldChg chg="modSp mod delCm">
        <pc:chgData name="Brady, Duncan" userId="235af436-07ac-46d9-afa6-5ac7b43eb112" providerId="ADAL" clId="{A5C33DD9-9C8B-5947-BF20-2650C970B32E}" dt="2024-04-04T19:22:41.099" v="83"/>
        <pc:sldMkLst>
          <pc:docMk/>
          <pc:sldMk cId="0" sldId="299"/>
        </pc:sldMkLst>
        <pc:spChg chg="mod">
          <ac:chgData name="Brady, Duncan" userId="235af436-07ac-46d9-afa6-5ac7b43eb112" providerId="ADAL" clId="{A5C33DD9-9C8B-5947-BF20-2650C970B32E}" dt="2024-04-04T19:22:38.541" v="82" actId="13926"/>
          <ac:spMkLst>
            <pc:docMk/>
            <pc:sldMk cId="0" sldId="299"/>
            <ac:spMk id="3"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2:41.099" v="83"/>
              <pc2:cmMkLst xmlns:pc2="http://schemas.microsoft.com/office/powerpoint/2019/9/main/command">
                <pc:docMk/>
                <pc:sldMk cId="0" sldId="299"/>
                <pc2:cmMk id="{DF1914EF-7084-4B53-AE13-8DBECB128201}"/>
              </pc2:cmMkLst>
            </pc226:cmChg>
          </p:ext>
        </pc:extLst>
      </pc:sldChg>
      <pc:sldChg chg="delCm">
        <pc:chgData name="Brady, Duncan" userId="235af436-07ac-46d9-afa6-5ac7b43eb112" providerId="ADAL" clId="{A5C33DD9-9C8B-5947-BF20-2650C970B32E}" dt="2024-04-04T19:22:47.334" v="84"/>
        <pc:sldMkLst>
          <pc:docMk/>
          <pc:sldMk cId="0" sldId="300"/>
        </pc:sldMkLst>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2:47.334" v="84"/>
              <pc2:cmMkLst xmlns:pc2="http://schemas.microsoft.com/office/powerpoint/2019/9/main/command">
                <pc:docMk/>
                <pc:sldMk cId="0" sldId="300"/>
                <pc2:cmMk id="{45062E72-9092-452A-BB62-386BCA227321}"/>
              </pc2:cmMkLst>
            </pc226:cmChg>
          </p:ext>
        </pc:extLst>
      </pc:sldChg>
      <pc:sldChg chg="modSp delCm">
        <pc:chgData name="Brady, Duncan" userId="235af436-07ac-46d9-afa6-5ac7b43eb112" providerId="ADAL" clId="{A5C33DD9-9C8B-5947-BF20-2650C970B32E}" dt="2024-04-04T19:23:02.746" v="87"/>
        <pc:sldMkLst>
          <pc:docMk/>
          <pc:sldMk cId="0" sldId="301"/>
        </pc:sldMkLst>
        <pc:spChg chg="mod">
          <ac:chgData name="Brady, Duncan" userId="235af436-07ac-46d9-afa6-5ac7b43eb112" providerId="ADAL" clId="{A5C33DD9-9C8B-5947-BF20-2650C970B32E}" dt="2024-04-04T19:22:52.079" v="85" actId="13926"/>
          <ac:spMkLst>
            <pc:docMk/>
            <pc:sldMk cId="0" sldId="301"/>
            <ac:spMk id="80897"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3:02.746" v="87"/>
              <pc2:cmMkLst xmlns:pc2="http://schemas.microsoft.com/office/powerpoint/2019/9/main/command">
                <pc:docMk/>
                <pc:sldMk cId="0" sldId="301"/>
                <pc2:cmMk id="{53F90416-4D92-4D30-81E8-E4AA52F86BF1}"/>
              </pc2:cmMkLst>
            </pc226:cmChg>
            <pc226:cmChg xmlns:pc226="http://schemas.microsoft.com/office/powerpoint/2022/06/main/command" chg="del">
              <pc226:chgData name="Brady, Duncan" userId="235af436-07ac-46d9-afa6-5ac7b43eb112" providerId="ADAL" clId="{A5C33DD9-9C8B-5947-BF20-2650C970B32E}" dt="2024-04-04T19:22:54.118" v="86"/>
              <pc2:cmMkLst xmlns:pc2="http://schemas.microsoft.com/office/powerpoint/2019/9/main/command">
                <pc:docMk/>
                <pc:sldMk cId="0" sldId="301"/>
                <pc2:cmMk id="{E0C09BAD-D8AE-4C53-8BA7-CDA0C88D94F8}"/>
              </pc2:cmMkLst>
            </pc226:cmChg>
          </p:ext>
        </pc:extLst>
      </pc:sldChg>
      <pc:sldChg chg="modSp delCm">
        <pc:chgData name="Brady, Duncan" userId="235af436-07ac-46d9-afa6-5ac7b43eb112" providerId="ADAL" clId="{A5C33DD9-9C8B-5947-BF20-2650C970B32E}" dt="2024-04-04T19:23:09.274" v="89"/>
        <pc:sldMkLst>
          <pc:docMk/>
          <pc:sldMk cId="0" sldId="302"/>
        </pc:sldMkLst>
        <pc:spChg chg="mod">
          <ac:chgData name="Brady, Duncan" userId="235af436-07ac-46d9-afa6-5ac7b43eb112" providerId="ADAL" clId="{A5C33DD9-9C8B-5947-BF20-2650C970B32E}" dt="2024-04-04T19:23:07.310" v="88" actId="13926"/>
          <ac:spMkLst>
            <pc:docMk/>
            <pc:sldMk cId="0" sldId="302"/>
            <ac:spMk id="34818"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3:09.274" v="89"/>
              <pc2:cmMkLst xmlns:pc2="http://schemas.microsoft.com/office/powerpoint/2019/9/main/command">
                <pc:docMk/>
                <pc:sldMk cId="0" sldId="302"/>
                <pc2:cmMk id="{92886D48-04EA-4352-A7EB-A371C09E9931}"/>
              </pc2:cmMkLst>
            </pc226:cmChg>
          </p:ext>
        </pc:extLst>
      </pc:sldChg>
      <pc:sldChg chg="modSp mod delCm">
        <pc:chgData name="Brady, Duncan" userId="235af436-07ac-46d9-afa6-5ac7b43eb112" providerId="ADAL" clId="{A5C33DD9-9C8B-5947-BF20-2650C970B32E}" dt="2024-04-04T19:23:29.246" v="94"/>
        <pc:sldMkLst>
          <pc:docMk/>
          <pc:sldMk cId="0" sldId="305"/>
        </pc:sldMkLst>
        <pc:spChg chg="mod">
          <ac:chgData name="Brady, Duncan" userId="235af436-07ac-46d9-afa6-5ac7b43eb112" providerId="ADAL" clId="{A5C33DD9-9C8B-5947-BF20-2650C970B32E}" dt="2024-04-04T19:23:27.123" v="93" actId="13926"/>
          <ac:spMkLst>
            <pc:docMk/>
            <pc:sldMk cId="0" sldId="305"/>
            <ac:spMk id="3"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3:29.246" v="94"/>
              <pc2:cmMkLst xmlns:pc2="http://schemas.microsoft.com/office/powerpoint/2019/9/main/command">
                <pc:docMk/>
                <pc:sldMk cId="0" sldId="305"/>
                <pc2:cmMk id="{F8E09E22-421B-4CCD-B457-0B2012FB4E9B}"/>
              </pc2:cmMkLst>
            </pc226:cmChg>
          </p:ext>
        </pc:extLst>
      </pc:sldChg>
      <pc:sldChg chg="modSp mod delCm">
        <pc:chgData name="Brady, Duncan" userId="235af436-07ac-46d9-afa6-5ac7b43eb112" providerId="ADAL" clId="{A5C33DD9-9C8B-5947-BF20-2650C970B32E}" dt="2024-04-04T19:23:34.752" v="96"/>
        <pc:sldMkLst>
          <pc:docMk/>
          <pc:sldMk cId="0" sldId="306"/>
        </pc:sldMkLst>
        <pc:spChg chg="mod">
          <ac:chgData name="Brady, Duncan" userId="235af436-07ac-46d9-afa6-5ac7b43eb112" providerId="ADAL" clId="{A5C33DD9-9C8B-5947-BF20-2650C970B32E}" dt="2024-04-04T19:23:32.827" v="95" actId="13926"/>
          <ac:spMkLst>
            <pc:docMk/>
            <pc:sldMk cId="0" sldId="306"/>
            <ac:spMk id="3"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3:34.752" v="96"/>
              <pc2:cmMkLst xmlns:pc2="http://schemas.microsoft.com/office/powerpoint/2019/9/main/command">
                <pc:docMk/>
                <pc:sldMk cId="0" sldId="306"/>
                <pc2:cmMk id="{0AE3C324-7F1A-45E7-9B66-6F5D786D3161}"/>
              </pc2:cmMkLst>
            </pc226:cmChg>
          </p:ext>
        </pc:extLst>
      </pc:sldChg>
      <pc:sldChg chg="modSp mod delCm">
        <pc:chgData name="Brady, Duncan" userId="235af436-07ac-46d9-afa6-5ac7b43eb112" providerId="ADAL" clId="{A5C33DD9-9C8B-5947-BF20-2650C970B32E}" dt="2024-04-04T19:23:40.963" v="98"/>
        <pc:sldMkLst>
          <pc:docMk/>
          <pc:sldMk cId="0" sldId="307"/>
        </pc:sldMkLst>
        <pc:spChg chg="mod">
          <ac:chgData name="Brady, Duncan" userId="235af436-07ac-46d9-afa6-5ac7b43eb112" providerId="ADAL" clId="{A5C33DD9-9C8B-5947-BF20-2650C970B32E}" dt="2024-04-04T19:23:38.785" v="97" actId="13926"/>
          <ac:spMkLst>
            <pc:docMk/>
            <pc:sldMk cId="0" sldId="307"/>
            <ac:spMk id="3"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3:40.963" v="98"/>
              <pc2:cmMkLst xmlns:pc2="http://schemas.microsoft.com/office/powerpoint/2019/9/main/command">
                <pc:docMk/>
                <pc:sldMk cId="0" sldId="307"/>
                <pc2:cmMk id="{FCD6C2FF-4C90-406C-B1AC-48ABA9ACA306}"/>
              </pc2:cmMkLst>
            </pc226:cmChg>
          </p:ext>
        </pc:extLst>
      </pc:sldChg>
      <pc:sldChg chg="delCm">
        <pc:chgData name="Brady, Duncan" userId="235af436-07ac-46d9-afa6-5ac7b43eb112" providerId="ADAL" clId="{A5C33DD9-9C8B-5947-BF20-2650C970B32E}" dt="2024-04-04T19:23:44.566" v="99"/>
        <pc:sldMkLst>
          <pc:docMk/>
          <pc:sldMk cId="0" sldId="309"/>
        </pc:sldMkLst>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3:44.566" v="99"/>
              <pc2:cmMkLst xmlns:pc2="http://schemas.microsoft.com/office/powerpoint/2019/9/main/command">
                <pc:docMk/>
                <pc:sldMk cId="0" sldId="309"/>
                <pc2:cmMk id="{FB40FC3C-487E-4E46-8A92-29517AABEC82}"/>
              </pc2:cmMkLst>
            </pc226:cmChg>
          </p:ext>
        </pc:extLst>
      </pc:sldChg>
      <pc:sldChg chg="modSp delCm">
        <pc:chgData name="Brady, Duncan" userId="235af436-07ac-46d9-afa6-5ac7b43eb112" providerId="ADAL" clId="{A5C33DD9-9C8B-5947-BF20-2650C970B32E}" dt="2024-04-04T19:23:52.889" v="101"/>
        <pc:sldMkLst>
          <pc:docMk/>
          <pc:sldMk cId="0" sldId="311"/>
        </pc:sldMkLst>
        <pc:spChg chg="mod">
          <ac:chgData name="Brady, Duncan" userId="235af436-07ac-46d9-afa6-5ac7b43eb112" providerId="ADAL" clId="{A5C33DD9-9C8B-5947-BF20-2650C970B32E}" dt="2024-04-04T19:23:50.026" v="100" actId="13926"/>
          <ac:spMkLst>
            <pc:docMk/>
            <pc:sldMk cId="0" sldId="311"/>
            <ac:spMk id="99330"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3:52.889" v="101"/>
              <pc2:cmMkLst xmlns:pc2="http://schemas.microsoft.com/office/powerpoint/2019/9/main/command">
                <pc:docMk/>
                <pc:sldMk cId="0" sldId="311"/>
                <pc2:cmMk id="{29FC5A10-A979-4F66-BEB6-EE24BC43B664}"/>
              </pc2:cmMkLst>
            </pc226:cmChg>
          </p:ext>
        </pc:extLst>
      </pc:sldChg>
      <pc:sldChg chg="modSp mod delCm">
        <pc:chgData name="Brady, Duncan" userId="235af436-07ac-46d9-afa6-5ac7b43eb112" providerId="ADAL" clId="{A5C33DD9-9C8B-5947-BF20-2650C970B32E}" dt="2024-04-04T19:23:58.792" v="103"/>
        <pc:sldMkLst>
          <pc:docMk/>
          <pc:sldMk cId="0" sldId="312"/>
        </pc:sldMkLst>
        <pc:spChg chg="mod">
          <ac:chgData name="Brady, Duncan" userId="235af436-07ac-46d9-afa6-5ac7b43eb112" providerId="ADAL" clId="{A5C33DD9-9C8B-5947-BF20-2650C970B32E}" dt="2024-04-04T19:23:56.213" v="102" actId="13926"/>
          <ac:spMkLst>
            <pc:docMk/>
            <pc:sldMk cId="0" sldId="312"/>
            <ac:spMk id="101377"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3:58.792" v="103"/>
              <pc2:cmMkLst xmlns:pc2="http://schemas.microsoft.com/office/powerpoint/2019/9/main/command">
                <pc:docMk/>
                <pc:sldMk cId="0" sldId="312"/>
                <pc2:cmMk id="{5F2D029C-9E58-4D81-9E57-A33F3E6D9629}"/>
              </pc2:cmMkLst>
            </pc226:cmChg>
          </p:ext>
        </pc:extLst>
      </pc:sldChg>
      <pc:sldChg chg="modSp mod delCm">
        <pc:chgData name="Brady, Duncan" userId="235af436-07ac-46d9-afa6-5ac7b43eb112" providerId="ADAL" clId="{A5C33DD9-9C8B-5947-BF20-2650C970B32E}" dt="2024-04-04T19:24:05.311" v="105"/>
        <pc:sldMkLst>
          <pc:docMk/>
          <pc:sldMk cId="0" sldId="314"/>
        </pc:sldMkLst>
        <pc:spChg chg="mod">
          <ac:chgData name="Brady, Duncan" userId="235af436-07ac-46d9-afa6-5ac7b43eb112" providerId="ADAL" clId="{A5C33DD9-9C8B-5947-BF20-2650C970B32E}" dt="2024-04-04T19:24:02.861" v="104" actId="13926"/>
          <ac:spMkLst>
            <pc:docMk/>
            <pc:sldMk cId="0" sldId="314"/>
            <ac:spMk id="3"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4:05.311" v="105"/>
              <pc2:cmMkLst xmlns:pc2="http://schemas.microsoft.com/office/powerpoint/2019/9/main/command">
                <pc:docMk/>
                <pc:sldMk cId="0" sldId="314"/>
                <pc2:cmMk id="{ECBB3920-BA5E-4998-A2D9-A9E614D2717F}"/>
              </pc2:cmMkLst>
            </pc226:cmChg>
          </p:ext>
        </pc:extLst>
      </pc:sldChg>
      <pc:sldChg chg="modSp mod delCm">
        <pc:chgData name="Brady, Duncan" userId="235af436-07ac-46d9-afa6-5ac7b43eb112" providerId="ADAL" clId="{A5C33DD9-9C8B-5947-BF20-2650C970B32E}" dt="2024-04-04T19:24:16.289" v="108"/>
        <pc:sldMkLst>
          <pc:docMk/>
          <pc:sldMk cId="0" sldId="316"/>
        </pc:sldMkLst>
        <pc:spChg chg="mod">
          <ac:chgData name="Brady, Duncan" userId="235af436-07ac-46d9-afa6-5ac7b43eb112" providerId="ADAL" clId="{A5C33DD9-9C8B-5947-BF20-2650C970B32E}" dt="2024-04-04T19:24:14.105" v="107" actId="13926"/>
          <ac:spMkLst>
            <pc:docMk/>
            <pc:sldMk cId="0" sldId="316"/>
            <ac:spMk id="107521"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4:16.289" v="108"/>
              <pc2:cmMkLst xmlns:pc2="http://schemas.microsoft.com/office/powerpoint/2019/9/main/command">
                <pc:docMk/>
                <pc:sldMk cId="0" sldId="316"/>
                <pc2:cmMk id="{57D06F8B-C1F9-48B5-9A17-547074C392CA}"/>
              </pc2:cmMkLst>
            </pc226:cmChg>
          </p:ext>
        </pc:extLst>
      </pc:sldChg>
      <pc:sldChg chg="modSp mod delCm">
        <pc:chgData name="Brady, Duncan" userId="235af436-07ac-46d9-afa6-5ac7b43eb112" providerId="ADAL" clId="{A5C33DD9-9C8B-5947-BF20-2650C970B32E}" dt="2024-04-04T19:24:32.578" v="113"/>
        <pc:sldMkLst>
          <pc:docMk/>
          <pc:sldMk cId="0" sldId="320"/>
        </pc:sldMkLst>
        <pc:spChg chg="mod">
          <ac:chgData name="Brady, Duncan" userId="235af436-07ac-46d9-afa6-5ac7b43eb112" providerId="ADAL" clId="{A5C33DD9-9C8B-5947-BF20-2650C970B32E}" dt="2024-04-04T19:24:30.747" v="112" actId="13926"/>
          <ac:spMkLst>
            <pc:docMk/>
            <pc:sldMk cId="0" sldId="320"/>
            <ac:spMk id="3"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4:32.578" v="113"/>
              <pc2:cmMkLst xmlns:pc2="http://schemas.microsoft.com/office/powerpoint/2019/9/main/command">
                <pc:docMk/>
                <pc:sldMk cId="0" sldId="320"/>
                <pc2:cmMk id="{75D8E493-1C39-41B2-86FB-9DA199DA240F}"/>
              </pc2:cmMkLst>
            </pc226:cmChg>
          </p:ext>
        </pc:extLst>
      </pc:sldChg>
      <pc:sldChg chg="delCm">
        <pc:chgData name="Brady, Duncan" userId="235af436-07ac-46d9-afa6-5ac7b43eb112" providerId="ADAL" clId="{A5C33DD9-9C8B-5947-BF20-2650C970B32E}" dt="2024-04-04T19:24:36.990" v="114"/>
        <pc:sldMkLst>
          <pc:docMk/>
          <pc:sldMk cId="0" sldId="321"/>
        </pc:sldMkLst>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4:36.990" v="114"/>
              <pc2:cmMkLst xmlns:pc2="http://schemas.microsoft.com/office/powerpoint/2019/9/main/command">
                <pc:docMk/>
                <pc:sldMk cId="0" sldId="321"/>
                <pc2:cmMk id="{51259954-125D-4A15-A1EA-AE9292382E70}"/>
              </pc2:cmMkLst>
            </pc226:cmChg>
          </p:ext>
        </pc:extLst>
      </pc:sldChg>
      <pc:sldChg chg="delCm">
        <pc:chgData name="Brady, Duncan" userId="235af436-07ac-46d9-afa6-5ac7b43eb112" providerId="ADAL" clId="{A5C33DD9-9C8B-5947-BF20-2650C970B32E}" dt="2024-04-04T19:24:09.265" v="106"/>
        <pc:sldMkLst>
          <pc:docMk/>
          <pc:sldMk cId="0" sldId="343"/>
        </pc:sldMkLst>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4:09.265" v="106"/>
              <pc2:cmMkLst xmlns:pc2="http://schemas.microsoft.com/office/powerpoint/2019/9/main/command">
                <pc:docMk/>
                <pc:sldMk cId="0" sldId="343"/>
                <pc2:cmMk id="{1389FB05-B3DA-4033-9E47-7F5A10FDAFC4}"/>
              </pc2:cmMkLst>
            </pc226:cmChg>
          </p:ext>
        </pc:extLst>
      </pc:sldChg>
      <pc:sldChg chg="delCm">
        <pc:chgData name="Brady, Duncan" userId="235af436-07ac-46d9-afa6-5ac7b43eb112" providerId="ADAL" clId="{A5C33DD9-9C8B-5947-BF20-2650C970B32E}" dt="2024-04-04T19:24:21.486" v="110"/>
        <pc:sldMkLst>
          <pc:docMk/>
          <pc:sldMk cId="0" sldId="345"/>
        </pc:sldMkLst>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4:21.486" v="110"/>
              <pc2:cmMkLst xmlns:pc2="http://schemas.microsoft.com/office/powerpoint/2019/9/main/command">
                <pc:docMk/>
                <pc:sldMk cId="0" sldId="345"/>
                <pc2:cmMk id="{D958E5D1-C5F0-4A02-92BD-4D106098D68B}"/>
              </pc2:cmMkLst>
            </pc226:cmChg>
            <pc226:cmChg xmlns:pc226="http://schemas.microsoft.com/office/powerpoint/2022/06/main/command" chg="del">
              <pc226:chgData name="Brady, Duncan" userId="235af436-07ac-46d9-afa6-5ac7b43eb112" providerId="ADAL" clId="{A5C33DD9-9C8B-5947-BF20-2650C970B32E}" dt="2024-04-04T19:24:20.228" v="109"/>
              <pc2:cmMkLst xmlns:pc2="http://schemas.microsoft.com/office/powerpoint/2019/9/main/command">
                <pc:docMk/>
                <pc:sldMk cId="0" sldId="345"/>
                <pc2:cmMk id="{1F3A45FE-3B39-4074-AFE9-53B9C96BD450}"/>
              </pc2:cmMkLst>
            </pc226:cmChg>
          </p:ext>
        </pc:extLst>
      </pc:sldChg>
      <pc:sldChg chg="delCm">
        <pc:chgData name="Brady, Duncan" userId="235af436-07ac-46d9-afa6-5ac7b43eb112" providerId="ADAL" clId="{A5C33DD9-9C8B-5947-BF20-2650C970B32E}" dt="2024-04-04T19:24:24.811" v="111"/>
        <pc:sldMkLst>
          <pc:docMk/>
          <pc:sldMk cId="0" sldId="346"/>
        </pc:sldMkLst>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4:24.811" v="111"/>
              <pc2:cmMkLst xmlns:pc2="http://schemas.microsoft.com/office/powerpoint/2019/9/main/command">
                <pc:docMk/>
                <pc:sldMk cId="0" sldId="346"/>
                <pc2:cmMk id="{EDC0C91B-87A7-41BB-A3F9-64DD6C316C48}"/>
              </pc2:cmMkLst>
            </pc226:cmChg>
          </p:ext>
        </pc:extLst>
      </pc:sldChg>
      <pc:sldChg chg="modSp mod delCm">
        <pc:chgData name="Brady, Duncan" userId="235af436-07ac-46d9-afa6-5ac7b43eb112" providerId="ADAL" clId="{A5C33DD9-9C8B-5947-BF20-2650C970B32E}" dt="2024-04-04T19:23:17.754" v="92"/>
        <pc:sldMkLst>
          <pc:docMk/>
          <pc:sldMk cId="0" sldId="347"/>
        </pc:sldMkLst>
        <pc:spChg chg="mod">
          <ac:chgData name="Brady, Duncan" userId="235af436-07ac-46d9-afa6-5ac7b43eb112" providerId="ADAL" clId="{A5C33DD9-9C8B-5947-BF20-2650C970B32E}" dt="2024-04-04T19:23:13.667" v="90" actId="13926"/>
          <ac:spMkLst>
            <pc:docMk/>
            <pc:sldMk cId="0" sldId="347"/>
            <ac:spMk id="2"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3:15.647" v="91"/>
              <pc2:cmMkLst xmlns:pc2="http://schemas.microsoft.com/office/powerpoint/2019/9/main/command">
                <pc:docMk/>
                <pc:sldMk cId="0" sldId="347"/>
                <pc2:cmMk id="{3CFDE342-B4C6-4C17-9DB4-510E15FBBFA8}"/>
              </pc2:cmMkLst>
            </pc226:cmChg>
            <pc226:cmChg xmlns:pc226="http://schemas.microsoft.com/office/powerpoint/2022/06/main/command" chg="del">
              <pc226:chgData name="Brady, Duncan" userId="235af436-07ac-46d9-afa6-5ac7b43eb112" providerId="ADAL" clId="{A5C33DD9-9C8B-5947-BF20-2650C970B32E}" dt="2024-04-04T19:23:17.754" v="92"/>
              <pc2:cmMkLst xmlns:pc2="http://schemas.microsoft.com/office/powerpoint/2019/9/main/command">
                <pc:docMk/>
                <pc:sldMk cId="0" sldId="347"/>
                <pc2:cmMk id="{06E859D7-E34E-4631-B17D-CFAE5849A3B5}"/>
              </pc2:cmMkLst>
            </pc226:cmChg>
          </p:ext>
        </pc:extLst>
      </pc:sldChg>
      <pc:sldChg chg="delCm">
        <pc:chgData name="Brady, Duncan" userId="235af436-07ac-46d9-afa6-5ac7b43eb112" providerId="ADAL" clId="{A5C33DD9-9C8B-5947-BF20-2650C970B32E}" dt="2024-04-04T19:21:24.842" v="75"/>
        <pc:sldMkLst>
          <pc:docMk/>
          <pc:sldMk cId="0" sldId="348"/>
        </pc:sldMkLst>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1:07.554" v="74"/>
              <pc2:cmMkLst xmlns:pc2="http://schemas.microsoft.com/office/powerpoint/2019/9/main/command">
                <pc:docMk/>
                <pc:sldMk cId="0" sldId="348"/>
                <pc2:cmMk id="{9FEB9C16-8291-4BBA-97F1-1EE3179C842E}"/>
              </pc2:cmMkLst>
            </pc226:cmChg>
            <pc226:cmChg xmlns:pc226="http://schemas.microsoft.com/office/powerpoint/2022/06/main/command" chg="del">
              <pc226:chgData name="Brady, Duncan" userId="235af436-07ac-46d9-afa6-5ac7b43eb112" providerId="ADAL" clId="{A5C33DD9-9C8B-5947-BF20-2650C970B32E}" dt="2024-04-04T19:21:24.842" v="75"/>
              <pc2:cmMkLst xmlns:pc2="http://schemas.microsoft.com/office/powerpoint/2019/9/main/command">
                <pc:docMk/>
                <pc:sldMk cId="0" sldId="348"/>
                <pc2:cmMk id="{E0A4946C-30BA-48C7-87CA-15F3F1E0AFF1}"/>
              </pc2:cmMkLst>
            </pc226:cmChg>
          </p:ext>
        </pc:extLst>
      </pc:sldChg>
      <pc:sldChg chg="modSp mod delCm">
        <pc:chgData name="Brady, Duncan" userId="235af436-07ac-46d9-afa6-5ac7b43eb112" providerId="ADAL" clId="{A5C33DD9-9C8B-5947-BF20-2650C970B32E}" dt="2024-04-04T19:22:18.271" v="79"/>
        <pc:sldMkLst>
          <pc:docMk/>
          <pc:sldMk cId="0" sldId="349"/>
        </pc:sldMkLst>
        <pc:spChg chg="mod">
          <ac:chgData name="Brady, Duncan" userId="235af436-07ac-46d9-afa6-5ac7b43eb112" providerId="ADAL" clId="{A5C33DD9-9C8B-5947-BF20-2650C970B32E}" dt="2024-04-04T19:22:02.119" v="76" actId="13926"/>
          <ac:spMkLst>
            <pc:docMk/>
            <pc:sldMk cId="0" sldId="349"/>
            <ac:spMk id="2"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2:16.872" v="78"/>
              <pc2:cmMkLst xmlns:pc2="http://schemas.microsoft.com/office/powerpoint/2019/9/main/command">
                <pc:docMk/>
                <pc:sldMk cId="0" sldId="349"/>
                <pc2:cmMk id="{CC66BB17-0BCA-4274-8C72-CBCB37C3BF46}"/>
              </pc2:cmMkLst>
            </pc226:cmChg>
            <pc226:cmChg xmlns:pc226="http://schemas.microsoft.com/office/powerpoint/2022/06/main/command" chg="del">
              <pc226:chgData name="Brady, Duncan" userId="235af436-07ac-46d9-afa6-5ac7b43eb112" providerId="ADAL" clId="{A5C33DD9-9C8B-5947-BF20-2650C970B32E}" dt="2024-04-04T19:22:15.438" v="77"/>
              <pc2:cmMkLst xmlns:pc2="http://schemas.microsoft.com/office/powerpoint/2019/9/main/command">
                <pc:docMk/>
                <pc:sldMk cId="0" sldId="349"/>
                <pc2:cmMk id="{E7B4CA29-2EE9-48E7-99A2-42198E16FBBF}"/>
              </pc2:cmMkLst>
            </pc226:cmChg>
            <pc226:cmChg xmlns:pc226="http://schemas.microsoft.com/office/powerpoint/2022/06/main/command" chg="del">
              <pc226:chgData name="Brady, Duncan" userId="235af436-07ac-46d9-afa6-5ac7b43eb112" providerId="ADAL" clId="{A5C33DD9-9C8B-5947-BF20-2650C970B32E}" dt="2024-04-04T19:22:18.271" v="79"/>
              <pc2:cmMkLst xmlns:pc2="http://schemas.microsoft.com/office/powerpoint/2019/9/main/command">
                <pc:docMk/>
                <pc:sldMk cId="0" sldId="349"/>
                <pc2:cmMk id="{F1C7E6AC-F3B0-45ED-9871-C421BCD6397A}"/>
              </pc2:cmMkLst>
            </pc226:cmChg>
          </p:ext>
        </pc:extLst>
      </pc:sldChg>
      <pc:sldChg chg="delCm">
        <pc:chgData name="Brady, Duncan" userId="235af436-07ac-46d9-afa6-5ac7b43eb112" providerId="ADAL" clId="{A5C33DD9-9C8B-5947-BF20-2650C970B32E}" dt="2024-04-04T19:20:12.178" v="35"/>
        <pc:sldMkLst>
          <pc:docMk/>
          <pc:sldMk cId="0" sldId="350"/>
        </pc:sldMkLst>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20:12.178" v="35"/>
              <pc2:cmMkLst xmlns:pc2="http://schemas.microsoft.com/office/powerpoint/2019/9/main/command">
                <pc:docMk/>
                <pc:sldMk cId="0" sldId="350"/>
                <pc2:cmMk id="{46D39057-EC43-40B0-B0F6-7637C3427130}"/>
              </pc2:cmMkLst>
            </pc226:cmChg>
          </p:ext>
        </pc:extLst>
      </pc:sldChg>
      <pc:sldChg chg="modSp mod delCm">
        <pc:chgData name="Brady, Duncan" userId="235af436-07ac-46d9-afa6-5ac7b43eb112" providerId="ADAL" clId="{A5C33DD9-9C8B-5947-BF20-2650C970B32E}" dt="2024-04-04T19:19:19.228" v="20"/>
        <pc:sldMkLst>
          <pc:docMk/>
          <pc:sldMk cId="0" sldId="351"/>
        </pc:sldMkLst>
        <pc:spChg chg="mod">
          <ac:chgData name="Brady, Duncan" userId="235af436-07ac-46d9-afa6-5ac7b43eb112" providerId="ADAL" clId="{A5C33DD9-9C8B-5947-BF20-2650C970B32E}" dt="2024-04-04T19:19:16.979" v="19" actId="13926"/>
          <ac:spMkLst>
            <pc:docMk/>
            <pc:sldMk cId="0" sldId="351"/>
            <ac:spMk id="2" creationId="{00000000-0000-0000-0000-000000000000}"/>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19:19.228" v="20"/>
              <pc2:cmMkLst xmlns:pc2="http://schemas.microsoft.com/office/powerpoint/2019/9/main/command">
                <pc:docMk/>
                <pc:sldMk cId="0" sldId="351"/>
                <pc2:cmMk id="{56AC266A-9958-4367-A1BB-E4BDE5DC36CF}"/>
              </pc2:cmMkLst>
            </pc226:cmChg>
          </p:ext>
        </pc:extLst>
      </pc:sldChg>
      <pc:sldChg chg="delCm">
        <pc:chgData name="Brady, Duncan" userId="235af436-07ac-46d9-afa6-5ac7b43eb112" providerId="ADAL" clId="{A5C33DD9-9C8B-5947-BF20-2650C970B32E}" dt="2024-04-04T19:17:27.197" v="6"/>
        <pc:sldMkLst>
          <pc:docMk/>
          <pc:sldMk cId="0" sldId="353"/>
        </pc:sldMkLst>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17:25.791" v="5"/>
              <pc2:cmMkLst xmlns:pc2="http://schemas.microsoft.com/office/powerpoint/2019/9/main/command">
                <pc:docMk/>
                <pc:sldMk cId="0" sldId="353"/>
                <pc2:cmMk id="{CDBD2BE0-0D1A-49C7-AD6B-F75C21AE64F5}"/>
              </pc2:cmMkLst>
            </pc226:cmChg>
            <pc226:cmChg xmlns:pc226="http://schemas.microsoft.com/office/powerpoint/2022/06/main/command" chg="del">
              <pc226:chgData name="Brady, Duncan" userId="235af436-07ac-46d9-afa6-5ac7b43eb112" providerId="ADAL" clId="{A5C33DD9-9C8B-5947-BF20-2650C970B32E}" dt="2024-04-04T19:17:27.197" v="6"/>
              <pc2:cmMkLst xmlns:pc2="http://schemas.microsoft.com/office/powerpoint/2019/9/main/command">
                <pc:docMk/>
                <pc:sldMk cId="0" sldId="353"/>
                <pc2:cmMk id="{82024EEC-C638-4A34-A2A2-E7524FB428A3}"/>
              </pc2:cmMkLst>
            </pc226:cmChg>
          </p:ext>
        </pc:extLst>
      </pc:sldChg>
      <pc:sldChg chg="addSp modSp">
        <pc:chgData name="Brady, Duncan" userId="235af436-07ac-46d9-afa6-5ac7b43eb112" providerId="ADAL" clId="{A5C33DD9-9C8B-5947-BF20-2650C970B32E}" dt="2024-04-04T17:59:29.373" v="0"/>
        <pc:sldMkLst>
          <pc:docMk/>
          <pc:sldMk cId="3812966407" sldId="354"/>
        </pc:sldMkLst>
        <pc:spChg chg="add mod">
          <ac:chgData name="Brady, Duncan" userId="235af436-07ac-46d9-afa6-5ac7b43eb112" providerId="ADAL" clId="{A5C33DD9-9C8B-5947-BF20-2650C970B32E}" dt="2024-04-04T17:59:29.373" v="0"/>
          <ac:spMkLst>
            <pc:docMk/>
            <pc:sldMk cId="3812966407" sldId="354"/>
            <ac:spMk id="2" creationId="{EE1B6921-2B35-D424-DE9D-01AA70645060}"/>
          </ac:spMkLst>
        </pc:spChg>
      </pc:sldChg>
      <pc:sldChg chg="modSp mod delCm">
        <pc:chgData name="Brady, Duncan" userId="235af436-07ac-46d9-afa6-5ac7b43eb112" providerId="ADAL" clId="{A5C33DD9-9C8B-5947-BF20-2650C970B32E}" dt="2024-04-04T19:17:36.050" v="8"/>
        <pc:sldMkLst>
          <pc:docMk/>
          <pc:sldMk cId="877719186" sldId="427"/>
        </pc:sldMkLst>
        <pc:spChg chg="mod">
          <ac:chgData name="Brady, Duncan" userId="235af436-07ac-46d9-afa6-5ac7b43eb112" providerId="ADAL" clId="{A5C33DD9-9C8B-5947-BF20-2650C970B32E}" dt="2024-04-04T19:17:32.902" v="7" actId="13926"/>
          <ac:spMkLst>
            <pc:docMk/>
            <pc:sldMk cId="877719186" sldId="427"/>
            <ac:spMk id="2" creationId="{DF3B7BFB-FF32-5558-5411-0208495006D3}"/>
          </ac:spMkLst>
        </pc:spChg>
        <pc:extLst>
          <p:ext xmlns:p="http://schemas.openxmlformats.org/presentationml/2006/main" uri="{D6D511B9-2390-475A-947B-AFAB55BFBCF1}">
            <pc226:cmChg xmlns:pc226="http://schemas.microsoft.com/office/powerpoint/2022/06/main/command" chg="del">
              <pc226:chgData name="Brady, Duncan" userId="235af436-07ac-46d9-afa6-5ac7b43eb112" providerId="ADAL" clId="{A5C33DD9-9C8B-5947-BF20-2650C970B32E}" dt="2024-04-04T19:17:36.050" v="8"/>
              <pc2:cmMkLst xmlns:pc2="http://schemas.microsoft.com/office/powerpoint/2019/9/main/command">
                <pc:docMk/>
                <pc:sldMk cId="877719186" sldId="427"/>
                <pc2:cmMk id="{A5D8D8CF-94B1-4E34-BFD4-890206425377}"/>
              </pc2:cmMkLst>
            </pc226:cmChg>
          </p:ext>
        </pc:extLst>
      </pc:sldChg>
    </pc:docChg>
  </pc:docChgLst>
</pc:chgInfo>
</file>

<file path=ppt/comments/modernComment_115_0.xml><?xml version="1.0" encoding="utf-8"?>
<p188:cmLst xmlns:a="http://schemas.openxmlformats.org/drawingml/2006/main" xmlns:r="http://schemas.openxmlformats.org/officeDocument/2006/relationships" xmlns:p188="http://schemas.microsoft.com/office/powerpoint/2018/8/main">
  <p188:cm id="{DB863416-AEEC-854B-AAAA-FBBBBB152065}" authorId="{A74E85AA-D453-79F8-714F-38C731E815DD}" created="2024-04-10T15:28:48.922">
    <pc:sldMkLst xmlns:pc="http://schemas.microsoft.com/office/powerpoint/2013/main/command">
      <pc:docMk/>
      <pc:sldMk cId="0" sldId="277"/>
    </pc:sldMkLst>
    <p188:replyLst>
      <p188:reply id="{3EFF60FF-F368-A044-A04A-EDBA980FF5FC}" authorId="{334C374D-DD75-D963-0682-F6604FC361A3}" created="2024-04-16T07:04:02.185">
        <p188:txBody>
          <a:bodyPr/>
          <a:lstStyle/>
          <a:p>
            <a:r>
              <a:rPr lang="en-US"/>
              <a:t>Updated.</a:t>
            </a:r>
          </a:p>
        </p188:txBody>
      </p188:reply>
    </p188:replyLst>
    <p188:txBody>
      <a:bodyPr/>
      <a:lstStyle/>
      <a:p>
        <a:r>
          <a:rPr lang="en-US"/>
          <a:t>The 6th edition text does not reflect the most recent updates. Reserves are now paid interest on reserve balances by the federal reserve, and since most major economies now operate under an ample reserves framework where the banking system hold ample reserves and earns interest on reserve balances, there is no longer a reserve requirement (0%). Updating this slide will help to alleviate the disparity between the text and the current reality</a:t>
        </a:r>
      </a:p>
    </p188:txBody>
  </p188:cm>
</p188: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D86437-6B4E-42F5-AC47-355DEB4C71BC}" type="doc">
      <dgm:prSet loTypeId="urn:microsoft.com/office/officeart/2005/8/layout/cycle5" loCatId="cycle" qsTypeId="urn:microsoft.com/office/officeart/2005/8/quickstyle/simple1" qsCatId="simple" csTypeId="urn:microsoft.com/office/officeart/2005/8/colors/accent0_3" csCatId="mainScheme" phldr="1"/>
      <dgm:spPr/>
      <dgm:t>
        <a:bodyPr/>
        <a:lstStyle/>
        <a:p>
          <a:endParaRPr lang="en-US"/>
        </a:p>
      </dgm:t>
    </dgm:pt>
    <dgm:pt modelId="{4AA838E4-645D-4904-83E8-D62D3C4DF7B7}">
      <dgm:prSet phldrT="[Text]" custT="1"/>
      <dgm:spPr/>
      <dgm:t>
        <a:bodyPr/>
        <a:lstStyle/>
        <a:p>
          <a:r>
            <a:rPr lang="en-US" sz="1800" b="1" dirty="0"/>
            <a:t>Unions negotiate higher </a:t>
          </a:r>
          <a:r>
            <a:rPr lang="en-US" sz="1800" b="1" i="1" dirty="0"/>
            <a:t>w</a:t>
          </a:r>
        </a:p>
      </dgm:t>
    </dgm:pt>
    <dgm:pt modelId="{6C821DC0-1072-4EB4-8723-EA6AC68A328A}" type="parTrans" cxnId="{48B574C8-2D9C-48B3-B562-B0080DE8C432}">
      <dgm:prSet/>
      <dgm:spPr/>
      <dgm:t>
        <a:bodyPr/>
        <a:lstStyle/>
        <a:p>
          <a:endParaRPr lang="en-US" b="1"/>
        </a:p>
      </dgm:t>
    </dgm:pt>
    <dgm:pt modelId="{4B7B6008-5BED-4D91-B783-4D628624AC4F}" type="sibTrans" cxnId="{48B574C8-2D9C-48B3-B562-B0080DE8C432}">
      <dgm:prSet/>
      <dgm:spPr/>
      <dgm:t>
        <a:bodyPr/>
        <a:lstStyle/>
        <a:p>
          <a:endParaRPr lang="en-US" b="1" dirty="0"/>
        </a:p>
      </dgm:t>
    </dgm:pt>
    <dgm:pt modelId="{50B725FD-EDDD-4ECA-9B8A-7B4BC4914FE6}">
      <dgm:prSet phldrT="[Text]" custT="1"/>
      <dgm:spPr/>
      <dgm:t>
        <a:bodyPr/>
        <a:lstStyle/>
        <a:p>
          <a:r>
            <a:rPr lang="en-US" sz="1800" b="1" dirty="0"/>
            <a:t>Higher firm costs</a:t>
          </a:r>
        </a:p>
      </dgm:t>
    </dgm:pt>
    <dgm:pt modelId="{4E5D8901-1BF3-44AB-98BB-0447695A1A34}" type="parTrans" cxnId="{1531AD45-439A-4B40-8C0D-C499805EBE79}">
      <dgm:prSet/>
      <dgm:spPr/>
      <dgm:t>
        <a:bodyPr/>
        <a:lstStyle/>
        <a:p>
          <a:endParaRPr lang="en-US" b="1"/>
        </a:p>
      </dgm:t>
    </dgm:pt>
    <dgm:pt modelId="{1FA51D7C-74E7-4C36-B6F9-7B8F5D72B83D}" type="sibTrans" cxnId="{1531AD45-439A-4B40-8C0D-C499805EBE79}">
      <dgm:prSet/>
      <dgm:spPr/>
      <dgm:t>
        <a:bodyPr/>
        <a:lstStyle/>
        <a:p>
          <a:endParaRPr lang="en-US" b="1" dirty="0"/>
        </a:p>
      </dgm:t>
    </dgm:pt>
    <dgm:pt modelId="{59FAB17A-1AEF-47E8-B546-12772991B353}">
      <dgm:prSet phldrT="[Text]" custT="1"/>
      <dgm:spPr/>
      <dgm:t>
        <a:bodyPr/>
        <a:lstStyle/>
        <a:p>
          <a:r>
            <a:rPr lang="en-US" sz="1800" b="1" dirty="0"/>
            <a:t>Firms increase prices</a:t>
          </a:r>
        </a:p>
      </dgm:t>
    </dgm:pt>
    <dgm:pt modelId="{82B8C7A4-59E0-4FC1-993D-99A6471F2CED}" type="parTrans" cxnId="{93CC4493-D4C6-45C9-B400-00810054B558}">
      <dgm:prSet/>
      <dgm:spPr/>
      <dgm:t>
        <a:bodyPr/>
        <a:lstStyle/>
        <a:p>
          <a:endParaRPr lang="en-US" b="1"/>
        </a:p>
      </dgm:t>
    </dgm:pt>
    <dgm:pt modelId="{F1DC087E-7C80-430C-8E00-37AEC170FB0E}" type="sibTrans" cxnId="{93CC4493-D4C6-45C9-B400-00810054B558}">
      <dgm:prSet/>
      <dgm:spPr/>
      <dgm:t>
        <a:bodyPr/>
        <a:lstStyle/>
        <a:p>
          <a:endParaRPr lang="en-US" b="1" dirty="0"/>
        </a:p>
      </dgm:t>
    </dgm:pt>
    <dgm:pt modelId="{D39560ED-8919-4CAC-8A0C-6E7E6AE167BE}">
      <dgm:prSet phldrT="[Text]" custT="1"/>
      <dgm:spPr/>
      <dgm:t>
        <a:bodyPr/>
        <a:lstStyle/>
        <a:p>
          <a:r>
            <a:rPr lang="en-US" sz="1800" b="1" dirty="0"/>
            <a:t>Unions demand higher </a:t>
          </a:r>
          <a:r>
            <a:rPr lang="en-US" sz="1800" b="1" i="1" dirty="0"/>
            <a:t>w</a:t>
          </a:r>
        </a:p>
      </dgm:t>
    </dgm:pt>
    <dgm:pt modelId="{29228396-7A44-4507-8AFE-8AD370C22C10}" type="parTrans" cxnId="{49B39E81-B2C6-48FB-8151-394B82FE8A87}">
      <dgm:prSet/>
      <dgm:spPr/>
      <dgm:t>
        <a:bodyPr/>
        <a:lstStyle/>
        <a:p>
          <a:endParaRPr lang="en-US" b="1"/>
        </a:p>
      </dgm:t>
    </dgm:pt>
    <dgm:pt modelId="{0AF7C043-73E3-42E0-B8B8-D03047B6E7DB}" type="sibTrans" cxnId="{49B39E81-B2C6-48FB-8151-394B82FE8A87}">
      <dgm:prSet/>
      <dgm:spPr/>
      <dgm:t>
        <a:bodyPr/>
        <a:lstStyle/>
        <a:p>
          <a:endParaRPr lang="en-US" b="1" dirty="0"/>
        </a:p>
      </dgm:t>
    </dgm:pt>
    <dgm:pt modelId="{C425134E-1804-4B94-BD85-D130C69F4392}">
      <dgm:prSet phldrT="[Text]" custT="1"/>
      <dgm:spPr/>
      <dgm:t>
        <a:bodyPr/>
        <a:lstStyle/>
        <a:p>
          <a:r>
            <a:rPr lang="en-US" sz="1800" b="1" dirty="0"/>
            <a:t>Inflation</a:t>
          </a:r>
        </a:p>
      </dgm:t>
    </dgm:pt>
    <dgm:pt modelId="{1597C4F2-1892-49BC-8F07-FB2D5D8BF66A}" type="parTrans" cxnId="{4E083DC8-B7FA-4347-A28B-F75D758BA076}">
      <dgm:prSet/>
      <dgm:spPr/>
      <dgm:t>
        <a:bodyPr/>
        <a:lstStyle/>
        <a:p>
          <a:endParaRPr lang="en-US" b="1"/>
        </a:p>
      </dgm:t>
    </dgm:pt>
    <dgm:pt modelId="{95937800-A724-4EDF-B6E8-0A2DD7A9C9D6}" type="sibTrans" cxnId="{4E083DC8-B7FA-4347-A28B-F75D758BA076}">
      <dgm:prSet/>
      <dgm:spPr/>
      <dgm:t>
        <a:bodyPr/>
        <a:lstStyle/>
        <a:p>
          <a:endParaRPr lang="en-US" b="1" dirty="0"/>
        </a:p>
      </dgm:t>
    </dgm:pt>
    <dgm:pt modelId="{31341C55-2F92-408E-8CB0-8769C0D64D44}" type="pres">
      <dgm:prSet presAssocID="{CAD86437-6B4E-42F5-AC47-355DEB4C71BC}" presName="cycle" presStyleCnt="0">
        <dgm:presLayoutVars>
          <dgm:dir/>
          <dgm:resizeHandles val="exact"/>
        </dgm:presLayoutVars>
      </dgm:prSet>
      <dgm:spPr/>
    </dgm:pt>
    <dgm:pt modelId="{2A752BE7-504D-445A-BE5A-4DD6B2DC6BE8}" type="pres">
      <dgm:prSet presAssocID="{4AA838E4-645D-4904-83E8-D62D3C4DF7B7}" presName="node" presStyleLbl="node1" presStyleIdx="0" presStyleCnt="5" custScaleX="141174" custScaleY="135588">
        <dgm:presLayoutVars>
          <dgm:bulletEnabled val="1"/>
        </dgm:presLayoutVars>
      </dgm:prSet>
      <dgm:spPr/>
    </dgm:pt>
    <dgm:pt modelId="{35C92157-7D03-448B-BD16-F70F41A1F1D4}" type="pres">
      <dgm:prSet presAssocID="{4AA838E4-645D-4904-83E8-D62D3C4DF7B7}" presName="spNode" presStyleCnt="0"/>
      <dgm:spPr/>
    </dgm:pt>
    <dgm:pt modelId="{C44CC678-26CA-4D71-843C-BB9AD9709742}" type="pres">
      <dgm:prSet presAssocID="{4B7B6008-5BED-4D91-B783-4D628624AC4F}" presName="sibTrans" presStyleLbl="sibTrans1D1" presStyleIdx="0" presStyleCnt="5"/>
      <dgm:spPr/>
    </dgm:pt>
    <dgm:pt modelId="{DD4EB4CA-4164-4A44-B784-A1EF680A102F}" type="pres">
      <dgm:prSet presAssocID="{50B725FD-EDDD-4ECA-9B8A-7B4BC4914FE6}" presName="node" presStyleLbl="node1" presStyleIdx="1" presStyleCnt="5" custScaleX="142099">
        <dgm:presLayoutVars>
          <dgm:bulletEnabled val="1"/>
        </dgm:presLayoutVars>
      </dgm:prSet>
      <dgm:spPr/>
    </dgm:pt>
    <dgm:pt modelId="{34F93B8A-28DF-474B-8F37-3FD7187B33FC}" type="pres">
      <dgm:prSet presAssocID="{50B725FD-EDDD-4ECA-9B8A-7B4BC4914FE6}" presName="spNode" presStyleCnt="0"/>
      <dgm:spPr/>
    </dgm:pt>
    <dgm:pt modelId="{C878DEA4-5A2A-4F7E-BD7C-5FBBF196B4D0}" type="pres">
      <dgm:prSet presAssocID="{1FA51D7C-74E7-4C36-B6F9-7B8F5D72B83D}" presName="sibTrans" presStyleLbl="sibTrans1D1" presStyleIdx="1" presStyleCnt="5"/>
      <dgm:spPr/>
    </dgm:pt>
    <dgm:pt modelId="{1F106E44-3766-4EF4-89D9-52BA52243305}" type="pres">
      <dgm:prSet presAssocID="{59FAB17A-1AEF-47E8-B546-12772991B353}" presName="node" presStyleLbl="node1" presStyleIdx="2" presStyleCnt="5" custScaleX="127691" custScaleY="143553">
        <dgm:presLayoutVars>
          <dgm:bulletEnabled val="1"/>
        </dgm:presLayoutVars>
      </dgm:prSet>
      <dgm:spPr/>
    </dgm:pt>
    <dgm:pt modelId="{42AC6B83-413B-4DCF-871D-351BCA669643}" type="pres">
      <dgm:prSet presAssocID="{59FAB17A-1AEF-47E8-B546-12772991B353}" presName="spNode" presStyleCnt="0"/>
      <dgm:spPr/>
    </dgm:pt>
    <dgm:pt modelId="{B2EA1DFC-16CB-4E0B-A4E2-C85B9D678D7F}" type="pres">
      <dgm:prSet presAssocID="{F1DC087E-7C80-430C-8E00-37AEC170FB0E}" presName="sibTrans" presStyleLbl="sibTrans1D1" presStyleIdx="2" presStyleCnt="5"/>
      <dgm:spPr/>
    </dgm:pt>
    <dgm:pt modelId="{A84B20BD-AE85-44F7-804B-43AEC8DFBA20}" type="pres">
      <dgm:prSet presAssocID="{D39560ED-8919-4CAC-8A0C-6E7E6AE167BE}" presName="node" presStyleLbl="node1" presStyleIdx="3" presStyleCnt="5" custScaleX="139025" custScaleY="141336">
        <dgm:presLayoutVars>
          <dgm:bulletEnabled val="1"/>
        </dgm:presLayoutVars>
      </dgm:prSet>
      <dgm:spPr/>
    </dgm:pt>
    <dgm:pt modelId="{9E9D638D-95BE-4090-A71E-F334168384D5}" type="pres">
      <dgm:prSet presAssocID="{D39560ED-8919-4CAC-8A0C-6E7E6AE167BE}" presName="spNode" presStyleCnt="0"/>
      <dgm:spPr/>
    </dgm:pt>
    <dgm:pt modelId="{AD720723-60C3-4F57-B675-EFB9DE8F8012}" type="pres">
      <dgm:prSet presAssocID="{0AF7C043-73E3-42E0-B8B8-D03047B6E7DB}" presName="sibTrans" presStyleLbl="sibTrans1D1" presStyleIdx="3" presStyleCnt="5"/>
      <dgm:spPr/>
    </dgm:pt>
    <dgm:pt modelId="{969A05D6-0181-45D7-B1C6-EA56E0E61986}" type="pres">
      <dgm:prSet presAssocID="{C425134E-1804-4B94-BD85-D130C69F4392}" presName="node" presStyleLbl="node1" presStyleIdx="4" presStyleCnt="5" custScaleX="123321">
        <dgm:presLayoutVars>
          <dgm:bulletEnabled val="1"/>
        </dgm:presLayoutVars>
      </dgm:prSet>
      <dgm:spPr/>
    </dgm:pt>
    <dgm:pt modelId="{36A905C2-24A7-42BE-9F3C-A4A9934CCC06}" type="pres">
      <dgm:prSet presAssocID="{C425134E-1804-4B94-BD85-D130C69F4392}" presName="spNode" presStyleCnt="0"/>
      <dgm:spPr/>
    </dgm:pt>
    <dgm:pt modelId="{E78977EB-4324-4515-ADFE-97103A6B6DBE}" type="pres">
      <dgm:prSet presAssocID="{95937800-A724-4EDF-B6E8-0A2DD7A9C9D6}" presName="sibTrans" presStyleLbl="sibTrans1D1" presStyleIdx="4" presStyleCnt="5"/>
      <dgm:spPr/>
    </dgm:pt>
  </dgm:ptLst>
  <dgm:cxnLst>
    <dgm:cxn modelId="{C0FBB11C-87D3-4612-B3CA-02025A13BFCB}" type="presOf" srcId="{CAD86437-6B4E-42F5-AC47-355DEB4C71BC}" destId="{31341C55-2F92-408E-8CB0-8769C0D64D44}" srcOrd="0" destOrd="0" presId="urn:microsoft.com/office/officeart/2005/8/layout/cycle5"/>
    <dgm:cxn modelId="{ECC99B26-E185-4A77-9A76-D6689F63A12B}" type="presOf" srcId="{D39560ED-8919-4CAC-8A0C-6E7E6AE167BE}" destId="{A84B20BD-AE85-44F7-804B-43AEC8DFBA20}" srcOrd="0" destOrd="0" presId="urn:microsoft.com/office/officeart/2005/8/layout/cycle5"/>
    <dgm:cxn modelId="{1531AD45-439A-4B40-8C0D-C499805EBE79}" srcId="{CAD86437-6B4E-42F5-AC47-355DEB4C71BC}" destId="{50B725FD-EDDD-4ECA-9B8A-7B4BC4914FE6}" srcOrd="1" destOrd="0" parTransId="{4E5D8901-1BF3-44AB-98BB-0447695A1A34}" sibTransId="{1FA51D7C-74E7-4C36-B6F9-7B8F5D72B83D}"/>
    <dgm:cxn modelId="{CAFE4E74-4864-415B-A933-42DFBDA0F9A8}" type="presOf" srcId="{59FAB17A-1AEF-47E8-B546-12772991B353}" destId="{1F106E44-3766-4EF4-89D9-52BA52243305}" srcOrd="0" destOrd="0" presId="urn:microsoft.com/office/officeart/2005/8/layout/cycle5"/>
    <dgm:cxn modelId="{F094C77B-5266-471B-8097-48500E281382}" type="presOf" srcId="{0AF7C043-73E3-42E0-B8B8-D03047B6E7DB}" destId="{AD720723-60C3-4F57-B675-EFB9DE8F8012}" srcOrd="0" destOrd="0" presId="urn:microsoft.com/office/officeart/2005/8/layout/cycle5"/>
    <dgm:cxn modelId="{8CBA107F-6E4E-49BC-B8BA-17B816439727}" type="presOf" srcId="{4B7B6008-5BED-4D91-B783-4D628624AC4F}" destId="{C44CC678-26CA-4D71-843C-BB9AD9709742}" srcOrd="0" destOrd="0" presId="urn:microsoft.com/office/officeart/2005/8/layout/cycle5"/>
    <dgm:cxn modelId="{49B39E81-B2C6-48FB-8151-394B82FE8A87}" srcId="{CAD86437-6B4E-42F5-AC47-355DEB4C71BC}" destId="{D39560ED-8919-4CAC-8A0C-6E7E6AE167BE}" srcOrd="3" destOrd="0" parTransId="{29228396-7A44-4507-8AFE-8AD370C22C10}" sibTransId="{0AF7C043-73E3-42E0-B8B8-D03047B6E7DB}"/>
    <dgm:cxn modelId="{93CC4493-D4C6-45C9-B400-00810054B558}" srcId="{CAD86437-6B4E-42F5-AC47-355DEB4C71BC}" destId="{59FAB17A-1AEF-47E8-B546-12772991B353}" srcOrd="2" destOrd="0" parTransId="{82B8C7A4-59E0-4FC1-993D-99A6471F2CED}" sibTransId="{F1DC087E-7C80-430C-8E00-37AEC170FB0E}"/>
    <dgm:cxn modelId="{D942A7A3-9370-4D76-8A68-A8DACB292202}" type="presOf" srcId="{C425134E-1804-4B94-BD85-D130C69F4392}" destId="{969A05D6-0181-45D7-B1C6-EA56E0E61986}" srcOrd="0" destOrd="0" presId="urn:microsoft.com/office/officeart/2005/8/layout/cycle5"/>
    <dgm:cxn modelId="{AD67FEC0-7DCB-4084-97EE-B24CD4960B6A}" type="presOf" srcId="{95937800-A724-4EDF-B6E8-0A2DD7A9C9D6}" destId="{E78977EB-4324-4515-ADFE-97103A6B6DBE}" srcOrd="0" destOrd="0" presId="urn:microsoft.com/office/officeart/2005/8/layout/cycle5"/>
    <dgm:cxn modelId="{8D77F0C2-7F6E-4315-B106-364C22D6294E}" type="presOf" srcId="{F1DC087E-7C80-430C-8E00-37AEC170FB0E}" destId="{B2EA1DFC-16CB-4E0B-A4E2-C85B9D678D7F}" srcOrd="0" destOrd="0" presId="urn:microsoft.com/office/officeart/2005/8/layout/cycle5"/>
    <dgm:cxn modelId="{4E083DC8-B7FA-4347-A28B-F75D758BA076}" srcId="{CAD86437-6B4E-42F5-AC47-355DEB4C71BC}" destId="{C425134E-1804-4B94-BD85-D130C69F4392}" srcOrd="4" destOrd="0" parTransId="{1597C4F2-1892-49BC-8F07-FB2D5D8BF66A}" sibTransId="{95937800-A724-4EDF-B6E8-0A2DD7A9C9D6}"/>
    <dgm:cxn modelId="{48B574C8-2D9C-48B3-B562-B0080DE8C432}" srcId="{CAD86437-6B4E-42F5-AC47-355DEB4C71BC}" destId="{4AA838E4-645D-4904-83E8-D62D3C4DF7B7}" srcOrd="0" destOrd="0" parTransId="{6C821DC0-1072-4EB4-8723-EA6AC68A328A}" sibTransId="{4B7B6008-5BED-4D91-B783-4D628624AC4F}"/>
    <dgm:cxn modelId="{3B03C5C8-6927-4539-AABD-3754C0CCD3A9}" type="presOf" srcId="{4AA838E4-645D-4904-83E8-D62D3C4DF7B7}" destId="{2A752BE7-504D-445A-BE5A-4DD6B2DC6BE8}" srcOrd="0" destOrd="0" presId="urn:microsoft.com/office/officeart/2005/8/layout/cycle5"/>
    <dgm:cxn modelId="{990A15DB-A72F-486F-B279-4314F44B4D7B}" type="presOf" srcId="{1FA51D7C-74E7-4C36-B6F9-7B8F5D72B83D}" destId="{C878DEA4-5A2A-4F7E-BD7C-5FBBF196B4D0}" srcOrd="0" destOrd="0" presId="urn:microsoft.com/office/officeart/2005/8/layout/cycle5"/>
    <dgm:cxn modelId="{EABA7DFC-21D8-4877-9451-62045DBF0F1C}" type="presOf" srcId="{50B725FD-EDDD-4ECA-9B8A-7B4BC4914FE6}" destId="{DD4EB4CA-4164-4A44-B784-A1EF680A102F}" srcOrd="0" destOrd="0" presId="urn:microsoft.com/office/officeart/2005/8/layout/cycle5"/>
    <dgm:cxn modelId="{BC5A9606-2CF4-448C-8D9B-2239CE825D9A}" type="presParOf" srcId="{31341C55-2F92-408E-8CB0-8769C0D64D44}" destId="{2A752BE7-504D-445A-BE5A-4DD6B2DC6BE8}" srcOrd="0" destOrd="0" presId="urn:microsoft.com/office/officeart/2005/8/layout/cycle5"/>
    <dgm:cxn modelId="{F8C39966-F588-471D-B83D-9F30E73CB2AD}" type="presParOf" srcId="{31341C55-2F92-408E-8CB0-8769C0D64D44}" destId="{35C92157-7D03-448B-BD16-F70F41A1F1D4}" srcOrd="1" destOrd="0" presId="urn:microsoft.com/office/officeart/2005/8/layout/cycle5"/>
    <dgm:cxn modelId="{B3D9A710-8FA6-41F8-B763-CE21CA1551E6}" type="presParOf" srcId="{31341C55-2F92-408E-8CB0-8769C0D64D44}" destId="{C44CC678-26CA-4D71-843C-BB9AD9709742}" srcOrd="2" destOrd="0" presId="urn:microsoft.com/office/officeart/2005/8/layout/cycle5"/>
    <dgm:cxn modelId="{C4D07C83-B4E7-4E53-BC9C-0CA499C363ED}" type="presParOf" srcId="{31341C55-2F92-408E-8CB0-8769C0D64D44}" destId="{DD4EB4CA-4164-4A44-B784-A1EF680A102F}" srcOrd="3" destOrd="0" presId="urn:microsoft.com/office/officeart/2005/8/layout/cycle5"/>
    <dgm:cxn modelId="{87797D15-5AAD-4C7D-8EBE-9D6BAB135ABF}" type="presParOf" srcId="{31341C55-2F92-408E-8CB0-8769C0D64D44}" destId="{34F93B8A-28DF-474B-8F37-3FD7187B33FC}" srcOrd="4" destOrd="0" presId="urn:microsoft.com/office/officeart/2005/8/layout/cycle5"/>
    <dgm:cxn modelId="{2056284E-25EB-44E0-9483-0902869330BE}" type="presParOf" srcId="{31341C55-2F92-408E-8CB0-8769C0D64D44}" destId="{C878DEA4-5A2A-4F7E-BD7C-5FBBF196B4D0}" srcOrd="5" destOrd="0" presId="urn:microsoft.com/office/officeart/2005/8/layout/cycle5"/>
    <dgm:cxn modelId="{2B9E5905-8417-4275-AF95-0F73E9641284}" type="presParOf" srcId="{31341C55-2F92-408E-8CB0-8769C0D64D44}" destId="{1F106E44-3766-4EF4-89D9-52BA52243305}" srcOrd="6" destOrd="0" presId="urn:microsoft.com/office/officeart/2005/8/layout/cycle5"/>
    <dgm:cxn modelId="{2FA97DBF-1B6A-4487-8163-7D549E4F4D3E}" type="presParOf" srcId="{31341C55-2F92-408E-8CB0-8769C0D64D44}" destId="{42AC6B83-413B-4DCF-871D-351BCA669643}" srcOrd="7" destOrd="0" presId="urn:microsoft.com/office/officeart/2005/8/layout/cycle5"/>
    <dgm:cxn modelId="{BD308CD1-738E-4BCD-8096-6A777DC90000}" type="presParOf" srcId="{31341C55-2F92-408E-8CB0-8769C0D64D44}" destId="{B2EA1DFC-16CB-4E0B-A4E2-C85B9D678D7F}" srcOrd="8" destOrd="0" presId="urn:microsoft.com/office/officeart/2005/8/layout/cycle5"/>
    <dgm:cxn modelId="{A6AEB417-C3B9-4912-96C7-030D880F9BF9}" type="presParOf" srcId="{31341C55-2F92-408E-8CB0-8769C0D64D44}" destId="{A84B20BD-AE85-44F7-804B-43AEC8DFBA20}" srcOrd="9" destOrd="0" presId="urn:microsoft.com/office/officeart/2005/8/layout/cycle5"/>
    <dgm:cxn modelId="{4C392072-64BE-4505-ABA2-60C01EE13C6C}" type="presParOf" srcId="{31341C55-2F92-408E-8CB0-8769C0D64D44}" destId="{9E9D638D-95BE-4090-A71E-F334168384D5}" srcOrd="10" destOrd="0" presId="urn:microsoft.com/office/officeart/2005/8/layout/cycle5"/>
    <dgm:cxn modelId="{C5D52B1D-E2AF-4515-94D8-69B1575A7D75}" type="presParOf" srcId="{31341C55-2F92-408E-8CB0-8769C0D64D44}" destId="{AD720723-60C3-4F57-B675-EFB9DE8F8012}" srcOrd="11" destOrd="0" presId="urn:microsoft.com/office/officeart/2005/8/layout/cycle5"/>
    <dgm:cxn modelId="{D4EE41B4-0F88-4D1A-B61A-EAC80947B475}" type="presParOf" srcId="{31341C55-2F92-408E-8CB0-8769C0D64D44}" destId="{969A05D6-0181-45D7-B1C6-EA56E0E61986}" srcOrd="12" destOrd="0" presId="urn:microsoft.com/office/officeart/2005/8/layout/cycle5"/>
    <dgm:cxn modelId="{DCE6C724-74B3-44B4-A462-971505E1DF37}" type="presParOf" srcId="{31341C55-2F92-408E-8CB0-8769C0D64D44}" destId="{36A905C2-24A7-42BE-9F3C-A4A9934CCC06}" srcOrd="13" destOrd="0" presId="urn:microsoft.com/office/officeart/2005/8/layout/cycle5"/>
    <dgm:cxn modelId="{4AA8C8A0-87E2-4687-97BB-9D71071CA94A}" type="presParOf" srcId="{31341C55-2F92-408E-8CB0-8769C0D64D44}" destId="{E78977EB-4324-4515-ADFE-97103A6B6DBE}"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752BE7-504D-445A-BE5A-4DD6B2DC6BE8}">
      <dsp:nvSpPr>
        <dsp:cNvPr id="0" name=""/>
        <dsp:cNvSpPr/>
      </dsp:nvSpPr>
      <dsp:spPr>
        <a:xfrm>
          <a:off x="1823159" y="-88286"/>
          <a:ext cx="1166357" cy="72813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Unions negotiate higher </a:t>
          </a:r>
          <a:r>
            <a:rPr lang="en-US" sz="1800" b="1" i="1" kern="1200" dirty="0"/>
            <a:t>w</a:t>
          </a:r>
        </a:p>
      </dsp:txBody>
      <dsp:txXfrm>
        <a:off x="1858704" y="-52741"/>
        <a:ext cx="1095267" cy="657044"/>
      </dsp:txXfrm>
    </dsp:sp>
    <dsp:sp modelId="{C44CC678-26CA-4D71-843C-BB9AD9709742}">
      <dsp:nvSpPr>
        <dsp:cNvPr id="0" name=""/>
        <dsp:cNvSpPr/>
      </dsp:nvSpPr>
      <dsp:spPr>
        <a:xfrm>
          <a:off x="1333019" y="275780"/>
          <a:ext cx="2146637" cy="2146637"/>
        </a:xfrm>
        <a:custGeom>
          <a:avLst/>
          <a:gdLst/>
          <a:ahLst/>
          <a:cxnLst/>
          <a:rect l="0" t="0" r="0" b="0"/>
          <a:pathLst>
            <a:path>
              <a:moveTo>
                <a:pt x="1726684" y="221775"/>
              </a:moveTo>
              <a:arcTo wR="1073318" hR="1073318" stAng="18449883" swAng="834951"/>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D4EB4CA-4164-4A44-B784-A1EF680A102F}">
      <dsp:nvSpPr>
        <dsp:cNvPr id="0" name=""/>
        <dsp:cNvSpPr/>
      </dsp:nvSpPr>
      <dsp:spPr>
        <a:xfrm>
          <a:off x="2840125" y="748915"/>
          <a:ext cx="1173999" cy="5370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Higher firm costs</a:t>
          </a:r>
        </a:p>
      </dsp:txBody>
      <dsp:txXfrm>
        <a:off x="2866340" y="775130"/>
        <a:ext cx="1121569" cy="484589"/>
      </dsp:txXfrm>
    </dsp:sp>
    <dsp:sp modelId="{C878DEA4-5A2A-4F7E-BD7C-5FBBF196B4D0}">
      <dsp:nvSpPr>
        <dsp:cNvPr id="0" name=""/>
        <dsp:cNvSpPr/>
      </dsp:nvSpPr>
      <dsp:spPr>
        <a:xfrm>
          <a:off x="1333019" y="275780"/>
          <a:ext cx="2146637" cy="2146637"/>
        </a:xfrm>
        <a:custGeom>
          <a:avLst/>
          <a:gdLst/>
          <a:ahLst/>
          <a:cxnLst/>
          <a:rect l="0" t="0" r="0" b="0"/>
          <a:pathLst>
            <a:path>
              <a:moveTo>
                <a:pt x="2145549" y="1121620"/>
              </a:moveTo>
              <a:arcTo wR="1073318" hR="1073318" stAng="21754758" swAng="1092269"/>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F106E44-3766-4EF4-89D9-52BA52243305}">
      <dsp:nvSpPr>
        <dsp:cNvPr id="0" name=""/>
        <dsp:cNvSpPr/>
      </dsp:nvSpPr>
      <dsp:spPr>
        <a:xfrm>
          <a:off x="2509737" y="1831978"/>
          <a:ext cx="1054963" cy="770908"/>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Firms increase prices</a:t>
          </a:r>
        </a:p>
      </dsp:txBody>
      <dsp:txXfrm>
        <a:off x="2547370" y="1869611"/>
        <a:ext cx="979697" cy="695642"/>
      </dsp:txXfrm>
    </dsp:sp>
    <dsp:sp modelId="{B2EA1DFC-16CB-4E0B-A4E2-C85B9D678D7F}">
      <dsp:nvSpPr>
        <dsp:cNvPr id="0" name=""/>
        <dsp:cNvSpPr/>
      </dsp:nvSpPr>
      <dsp:spPr>
        <a:xfrm>
          <a:off x="1333019" y="275780"/>
          <a:ext cx="2146637" cy="2146637"/>
        </a:xfrm>
        <a:custGeom>
          <a:avLst/>
          <a:gdLst/>
          <a:ahLst/>
          <a:cxnLst/>
          <a:rect l="0" t="0" r="0" b="0"/>
          <a:pathLst>
            <a:path>
              <a:moveTo>
                <a:pt x="1144822" y="2144252"/>
              </a:moveTo>
              <a:arcTo wR="1073318" hR="1073318" stAng="5170811" swAng="307988"/>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84B20BD-AE85-44F7-804B-43AEC8DFBA20}">
      <dsp:nvSpPr>
        <dsp:cNvPr id="0" name=""/>
        <dsp:cNvSpPr/>
      </dsp:nvSpPr>
      <dsp:spPr>
        <a:xfrm>
          <a:off x="1201156" y="1837931"/>
          <a:ext cx="1148602" cy="759002"/>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Unions demand higher </a:t>
          </a:r>
          <a:r>
            <a:rPr lang="en-US" sz="1800" b="1" i="1" kern="1200" dirty="0"/>
            <a:t>w</a:t>
          </a:r>
        </a:p>
      </dsp:txBody>
      <dsp:txXfrm>
        <a:off x="1238207" y="1874982"/>
        <a:ext cx="1074500" cy="684900"/>
      </dsp:txXfrm>
    </dsp:sp>
    <dsp:sp modelId="{AD720723-60C3-4F57-B675-EFB9DE8F8012}">
      <dsp:nvSpPr>
        <dsp:cNvPr id="0" name=""/>
        <dsp:cNvSpPr/>
      </dsp:nvSpPr>
      <dsp:spPr>
        <a:xfrm>
          <a:off x="1333019" y="275780"/>
          <a:ext cx="2146637" cy="2146637"/>
        </a:xfrm>
        <a:custGeom>
          <a:avLst/>
          <a:gdLst/>
          <a:ahLst/>
          <a:cxnLst/>
          <a:rect l="0" t="0" r="0" b="0"/>
          <a:pathLst>
            <a:path>
              <a:moveTo>
                <a:pt x="71769" y="1459209"/>
              </a:moveTo>
              <a:arcTo wR="1073318" hR="1073318" stAng="9535718" swAng="1105396"/>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69A05D6-0181-45D7-B1C6-EA56E0E61986}">
      <dsp:nvSpPr>
        <dsp:cNvPr id="0" name=""/>
        <dsp:cNvSpPr/>
      </dsp:nvSpPr>
      <dsp:spPr>
        <a:xfrm>
          <a:off x="876122" y="748915"/>
          <a:ext cx="1018858" cy="53701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Inflation</a:t>
          </a:r>
        </a:p>
      </dsp:txBody>
      <dsp:txXfrm>
        <a:off x="902337" y="775130"/>
        <a:ext cx="966428" cy="484589"/>
      </dsp:txXfrm>
    </dsp:sp>
    <dsp:sp modelId="{E78977EB-4324-4515-ADFE-97103A6B6DBE}">
      <dsp:nvSpPr>
        <dsp:cNvPr id="0" name=""/>
        <dsp:cNvSpPr/>
      </dsp:nvSpPr>
      <dsp:spPr>
        <a:xfrm>
          <a:off x="1333019" y="275780"/>
          <a:ext cx="2146637" cy="2146637"/>
        </a:xfrm>
        <a:custGeom>
          <a:avLst/>
          <a:gdLst/>
          <a:ahLst/>
          <a:cxnLst/>
          <a:rect l="0" t="0" r="0" b="0"/>
          <a:pathLst>
            <a:path>
              <a:moveTo>
                <a:pt x="234335" y="403900"/>
              </a:moveTo>
              <a:arcTo wR="1073318" hR="1073318" stAng="13115166" swAng="834951"/>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pitchFamily="1" charset="-128"/>
                <a:cs typeface="+mn-cs"/>
              </a:defRPr>
            </a:lvl1pPr>
          </a:lstStyle>
          <a:p>
            <a:pPr>
              <a:defRPr/>
            </a:pPr>
            <a:endParaRPr lang="en-US" dirty="0"/>
          </a:p>
        </p:txBody>
      </p:sp>
      <p:sp>
        <p:nvSpPr>
          <p:cNvPr id="2662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pitchFamily="1" charset="-128"/>
                <a:cs typeface="+mn-cs"/>
              </a:defRPr>
            </a:lvl1pPr>
          </a:lstStyle>
          <a:p>
            <a:pPr>
              <a:defRPr/>
            </a:pPr>
            <a:endParaRPr lang="en-US" dirty="0"/>
          </a:p>
        </p:txBody>
      </p:sp>
      <p:sp>
        <p:nvSpPr>
          <p:cNvPr id="2662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pitchFamily="1" charset="-128"/>
                <a:cs typeface="+mn-cs"/>
              </a:defRPr>
            </a:lvl1pPr>
          </a:lstStyle>
          <a:p>
            <a:pPr>
              <a:defRPr/>
            </a:pPr>
            <a:endParaRPr lang="en-US" dirty="0"/>
          </a:p>
        </p:txBody>
      </p:sp>
      <p:sp>
        <p:nvSpPr>
          <p:cNvPr id="2662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83E5E4D8-7B71-41C7-878D-34DE9F8B23D9}" type="slidenum">
              <a:rPr lang="en-US" altLang="en-US"/>
              <a:pPr/>
              <a:t>‹#›</a:t>
            </a:fld>
            <a:endParaRPr lang="en-US" altLang="en-US" dirty="0"/>
          </a:p>
        </p:txBody>
      </p:sp>
    </p:spTree>
    <p:extLst>
      <p:ext uri="{BB962C8B-B14F-4D97-AF65-F5344CB8AC3E}">
        <p14:creationId xmlns:p14="http://schemas.microsoft.com/office/powerpoint/2010/main" val="3665886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charset="0"/>
                <a:ea typeface="ＭＳ Ｐゴシック" pitchFamily="1" charset="-128"/>
                <a:cs typeface="+mn-cs"/>
              </a:defRPr>
            </a:lvl1pPr>
          </a:lstStyle>
          <a:p>
            <a:pPr>
              <a:defRPr/>
            </a:pPr>
            <a:endParaRPr lang="en-US" dirty="0"/>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pitchFamily="1" charset="-128"/>
                <a:cs typeface="+mn-cs"/>
              </a:defRPr>
            </a:lvl1pPr>
          </a:lstStyle>
          <a:p>
            <a:pPr>
              <a:defRPr/>
            </a:pPr>
            <a:endParaRPr lang="en-US" dirty="0"/>
          </a:p>
        </p:txBody>
      </p:sp>
      <p:sp>
        <p:nvSpPr>
          <p:cNvPr id="1434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charset="0"/>
                <a:ea typeface="ＭＳ Ｐゴシック" pitchFamily="1" charset="-128"/>
                <a:cs typeface="+mn-cs"/>
              </a:defRPr>
            </a:lvl1pPr>
          </a:lstStyle>
          <a:p>
            <a:pPr>
              <a:defRPr/>
            </a:pPr>
            <a:endParaRPr lang="en-US" dirty="0"/>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01CE0F2D-CDAE-495B-98BE-A02ED8CA5662}" type="slidenum">
              <a:rPr lang="en-US" altLang="en-US"/>
              <a:pPr/>
              <a:t>‹#›</a:t>
            </a:fld>
            <a:endParaRPr lang="en-US" altLang="en-US" dirty="0"/>
          </a:p>
        </p:txBody>
      </p:sp>
    </p:spTree>
    <p:extLst>
      <p:ext uri="{BB962C8B-B14F-4D97-AF65-F5344CB8AC3E}">
        <p14:creationId xmlns:p14="http://schemas.microsoft.com/office/powerpoint/2010/main" val="24501449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89113" y="696913"/>
            <a:ext cx="3432175" cy="1931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A5FEF5A-8C8F-FE44-AA1D-9888ADBC4B09}" type="slidenum">
              <a:rPr kumimoji="0" 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636146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B145263-E296-4830-BE22-07399A7C5613}" type="slidenum">
              <a:rPr lang="en-US" altLang="en-US" sz="1200"/>
              <a:pPr/>
              <a:t>10</a:t>
            </a:fld>
            <a:endParaRPr lang="en-US" altLang="en-US" sz="1200" dirty="0"/>
          </a:p>
        </p:txBody>
      </p:sp>
      <p:sp>
        <p:nvSpPr>
          <p:cNvPr id="36866" name="Rectangle 2"/>
          <p:cNvSpPr>
            <a:spLocks noGrp="1" noRot="1" noChangeAspect="1" noChangeArrowheads="1" noTextEdit="1"/>
          </p:cNvSpPr>
          <p:nvPr>
            <p:ph type="sldImg"/>
          </p:nvPr>
        </p:nvSpPr>
        <p:spPr>
          <a:xfrm>
            <a:off x="381000" y="685800"/>
            <a:ext cx="6096000" cy="3429000"/>
          </a:xfrm>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sym typeface="Times New Roman" panose="02020603050405020304" pitchFamily="18" charset="0"/>
              </a:rPr>
              <a:t>The monetary base</a:t>
            </a:r>
            <a:r>
              <a:rPr lang="en-US" altLang="en-US" baseline="0" dirty="0">
                <a:latin typeface="Arial" panose="020B0604020202020204" pitchFamily="34" charset="0"/>
                <a:ea typeface="ＭＳ Ｐゴシック" panose="020B0600070205080204" pitchFamily="34" charset="-128"/>
                <a:sym typeface="Times New Roman" panose="02020603050405020304" pitchFamily="18" charset="0"/>
              </a:rPr>
              <a:t> includes currency and accounts </a:t>
            </a:r>
            <a:r>
              <a:rPr lang="en-US" altLang="en-US" dirty="0">
                <a:latin typeface="Arial" panose="020B0604020202020204" pitchFamily="34" charset="0"/>
                <a:ea typeface="ＭＳ Ｐゴシック" panose="020B0600070205080204" pitchFamily="34" charset="-128"/>
                <a:sym typeface="Times New Roman" panose="02020603050405020304" pitchFamily="18" charset="0"/>
              </a:rPr>
              <a:t>that private banks hold with an economy’s central bank.</a:t>
            </a:r>
            <a:r>
              <a:rPr lang="en-US" altLang="en-US" baseline="0" dirty="0">
                <a:latin typeface="Arial" panose="020B0604020202020204" pitchFamily="34" charset="0"/>
                <a:ea typeface="ＭＳ Ｐゴシック" panose="020B0600070205080204" pitchFamily="34" charset="-128"/>
                <a:sym typeface="Times New Roman" panose="02020603050405020304" pitchFamily="18" charset="0"/>
              </a:rPr>
              <a:t> </a:t>
            </a:r>
            <a:r>
              <a:rPr lang="en-US" altLang="en-US" dirty="0">
                <a:latin typeface="Arial" panose="020B0604020202020204" pitchFamily="34" charset="0"/>
                <a:ea typeface="ＭＳ Ｐゴシック" panose="020B0600070205080204" pitchFamily="34" charset="-128"/>
                <a:sym typeface="Times New Roman" panose="02020603050405020304" pitchFamily="18" charset="0"/>
              </a:rPr>
              <a:t>These accounts are called reserves, and private banks can exchange these reserves</a:t>
            </a:r>
            <a:r>
              <a:rPr lang="en-US" altLang="en-US" baseline="0" dirty="0">
                <a:latin typeface="Arial" panose="020B0604020202020204" pitchFamily="34" charset="0"/>
                <a:ea typeface="ＭＳ Ｐゴシック" panose="020B0600070205080204" pitchFamily="34" charset="-128"/>
                <a:sym typeface="Times New Roman" panose="02020603050405020304" pitchFamily="18" charset="0"/>
              </a:rPr>
              <a:t> </a:t>
            </a:r>
            <a:r>
              <a:rPr lang="en-US" altLang="en-US" dirty="0">
                <a:latin typeface="Arial" panose="020B0604020202020204" pitchFamily="34" charset="0"/>
                <a:ea typeface="ＭＳ Ｐゴシック" panose="020B0600070205080204" pitchFamily="34" charset="-128"/>
                <a:sym typeface="Times New Roman" panose="02020603050405020304" pitchFamily="18" charset="0"/>
              </a:rPr>
              <a:t>for currency at will.</a:t>
            </a:r>
          </a:p>
          <a:p>
            <a:pPr marL="1714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altLang="en-US" dirty="0">
                <a:latin typeface="Arial" panose="020B0604020202020204" pitchFamily="34" charset="0"/>
                <a:ea typeface="ＭＳ Ｐゴシック" panose="020B0600070205080204" pitchFamily="34" charset="-128"/>
                <a:sym typeface="Times New Roman" panose="02020603050405020304" pitchFamily="18" charset="0"/>
              </a:rPr>
              <a:t>Since most major economies now operate under an Ample Reserves Framework where the banking system hold ample reserves, there is no longer a reserve requirement (0%). </a:t>
            </a:r>
          </a:p>
          <a:p>
            <a:pPr marL="1714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altLang="en-US" dirty="0">
                <a:latin typeface="Arial" panose="020B0604020202020204" pitchFamily="34" charset="0"/>
                <a:ea typeface="ＭＳ Ｐゴシック" panose="020B0600070205080204" pitchFamily="34" charset="-128"/>
                <a:sym typeface="Times New Roman" panose="02020603050405020304" pitchFamily="18" charset="0"/>
              </a:rPr>
              <a:t>Reserves are now paid interest on reserve balances by the federal reserve. </a:t>
            </a:r>
          </a:p>
          <a:p>
            <a:pPr marL="171450" lvl="1" indent="-171450" eaLnBrk="1" hangingPunct="1">
              <a:buFont typeface="Arial" panose="020B0604020202020204" pitchFamily="34" charset="0"/>
              <a:buChar char="•"/>
            </a:pPr>
            <a:endParaRPr lang="en-US" altLang="ja-JP" dirty="0">
              <a:latin typeface="Arial" panose="020B0604020202020204" pitchFamily="34" charset="0"/>
              <a:ea typeface="ＭＳ Ｐゴシック" panose="020B0600070205080204" pitchFamily="34" charset="-128"/>
              <a:sym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9"/>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9pPr>
          </a:lstStyle>
          <a:p>
            <a:fld id="{29CBE9F2-AA8F-49CF-BD46-24014BA3A91D}" type="slidenum">
              <a:rPr lang="en-GB" altLang="en-US" sz="1200">
                <a:solidFill>
                  <a:srgbClr val="000000"/>
                </a:solidFill>
              </a:rPr>
              <a:pPr/>
              <a:t>11</a:t>
            </a:fld>
            <a:endParaRPr lang="en-GB" altLang="en-US" sz="1200" dirty="0">
              <a:solidFill>
                <a:srgbClr val="000000"/>
              </a:solidFill>
            </a:endParaRPr>
          </a:p>
        </p:txBody>
      </p:sp>
      <p:sp>
        <p:nvSpPr>
          <p:cNvPr id="52227" name="Text Box 2"/>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defRPr sz="2400" i="1">
                <a:solidFill>
                  <a:schemeClr val="bg1"/>
                </a:solidFill>
                <a:latin typeface="Arial" charset="0"/>
                <a:ea typeface="Arial Unicode MS" charset="0"/>
                <a:cs typeface="Arial Unicode MS" charset="0"/>
              </a:defRPr>
            </a:lvl1pPr>
            <a:lvl2pPr marL="742950" indent="-285750">
              <a:defRPr sz="2400" i="1">
                <a:solidFill>
                  <a:schemeClr val="bg1"/>
                </a:solidFill>
                <a:latin typeface="Arial" charset="0"/>
                <a:ea typeface="Arial Unicode MS" charset="0"/>
                <a:cs typeface="Arial Unicode MS" charset="0"/>
              </a:defRPr>
            </a:lvl2pPr>
            <a:lvl3pPr>
              <a:defRPr sz="2400" i="1">
                <a:solidFill>
                  <a:schemeClr val="bg1"/>
                </a:solidFill>
                <a:latin typeface="Arial" charset="0"/>
                <a:ea typeface="Arial Unicode MS" charset="0"/>
                <a:cs typeface="Arial Unicode MS" charset="0"/>
              </a:defRPr>
            </a:lvl3pPr>
            <a:lvl4pPr>
              <a:defRPr sz="2400" i="1">
                <a:solidFill>
                  <a:schemeClr val="bg1"/>
                </a:solidFill>
                <a:latin typeface="Arial" charset="0"/>
                <a:ea typeface="Arial Unicode MS" charset="0"/>
                <a:cs typeface="Arial Unicode MS" charset="0"/>
              </a:defRPr>
            </a:lvl4pPr>
            <a:lvl5pPr>
              <a:defRPr sz="2400" i="1">
                <a:solidFill>
                  <a:schemeClr val="bg1"/>
                </a:solidFill>
                <a:latin typeface="Arial" charset="0"/>
                <a:ea typeface="Arial Unicode MS" charset="0"/>
                <a:cs typeface="Arial Unicode MS" charset="0"/>
              </a:defRPr>
            </a:lvl5pPr>
            <a:lvl6pPr marL="25146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6pPr>
            <a:lvl7pPr marL="29718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7pPr>
            <a:lvl8pPr marL="34290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8pPr>
            <a:lvl9pPr marL="38862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9pPr>
          </a:lstStyle>
          <a:p>
            <a:pPr>
              <a:defRPr/>
            </a:pPr>
            <a:endParaRPr lang="en-US" dirty="0"/>
          </a:p>
        </p:txBody>
      </p:sp>
      <p:sp>
        <p:nvSpPr>
          <p:cNvPr id="52228" name="Text Box 3"/>
          <p:cNvSpPr>
            <a:spLocks noGrp="1" noChangeArrowheads="1"/>
          </p:cNvSpPr>
          <p:nvPr>
            <p:ph type="body"/>
          </p:nvPr>
        </p:nvSpPr>
        <p:spPr>
          <a:xfrm>
            <a:off x="914400" y="4343400"/>
            <a:ext cx="5010150"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marL="0" lvl="0" indent="0">
              <a:buFont typeface="Arial" panose="020B0604020202020204" pitchFamily="34" charset="0"/>
              <a:buNone/>
            </a:pPr>
            <a:r>
              <a:rPr lang="en-US" sz="1100" b="1" i="1" dirty="0">
                <a:ea typeface="ＭＳ Ｐゴシック" charset="0"/>
              </a:rPr>
              <a:t>Table:</a:t>
            </a:r>
            <a:r>
              <a:rPr lang="en-US" sz="1100" b="1" i="1" baseline="0" dirty="0">
                <a:ea typeface="ＭＳ Ｐゴシック" charset="0"/>
              </a:rPr>
              <a:t> </a:t>
            </a:r>
            <a:r>
              <a:rPr lang="en-US" sz="1100" b="0" i="0" baseline="0" dirty="0">
                <a:ea typeface="ＭＳ Ｐゴシック" charset="0"/>
              </a:rPr>
              <a:t>T</a:t>
            </a:r>
            <a:r>
              <a:rPr lang="en-US" sz="1100" b="0" i="0" dirty="0">
                <a:ea typeface="ＭＳ Ｐゴシック" charset="0"/>
              </a:rPr>
              <a:t>able 8.2, </a:t>
            </a:r>
            <a:r>
              <a:rPr lang="en-US" sz="1100" dirty="0"/>
              <a:t>Different Measures of the Money Supply in January 2023 (billions of dollars)</a:t>
            </a:r>
            <a:endParaRPr lang="en-US" sz="1100" b="0" i="0" dirty="0">
              <a:ea typeface="ＭＳ Ｐゴシック" charset="0"/>
            </a:endParaRPr>
          </a:p>
          <a:p>
            <a:pPr marL="0" lvl="0" indent="0">
              <a:buFont typeface="Arial" panose="020B0604020202020204" pitchFamily="34" charset="0"/>
              <a:buNone/>
            </a:pPr>
            <a:endParaRPr lang="en-US" sz="1100" dirty="0">
              <a:ea typeface="ＭＳ Ｐゴシック" charset="0"/>
            </a:endParaRPr>
          </a:p>
          <a:p>
            <a:pPr marL="0" lvl="0" indent="0">
              <a:buFont typeface="Arial" panose="020B0604020202020204" pitchFamily="34" charset="0"/>
              <a:buNone/>
            </a:pPr>
            <a:r>
              <a:rPr lang="en-US" sz="1100" dirty="0">
                <a:ea typeface="ＭＳ Ｐゴシック" charset="0"/>
              </a:rPr>
              <a:t>How do we measure the amount of money in an economy? </a:t>
            </a:r>
          </a:p>
          <a:p>
            <a:pPr marL="171450" lvl="0" indent="-171450">
              <a:buFont typeface="Arial" panose="020B0604020202020204" pitchFamily="34" charset="0"/>
              <a:buChar char="•"/>
            </a:pPr>
            <a:r>
              <a:rPr lang="en-US" sz="1100" dirty="0">
                <a:ea typeface="ＭＳ Ｐゴシック" charset="0"/>
              </a:rPr>
              <a:t>The answer depends on how narrowly we want to count. </a:t>
            </a:r>
          </a:p>
          <a:p>
            <a:pPr marL="171450" lvl="0" indent="-171450">
              <a:buFont typeface="Arial" panose="020B0604020202020204" pitchFamily="34" charset="0"/>
              <a:buChar char="•"/>
            </a:pPr>
            <a:r>
              <a:rPr lang="en-US" sz="1100" dirty="0">
                <a:ea typeface="ＭＳ Ｐゴシック" charset="0"/>
              </a:rPr>
              <a:t>Currency in circulation is a narrow measure, which equaled $2,300 billion in the United States in 2023, as shown in Table 8.2.</a:t>
            </a:r>
            <a:endParaRPr lang="en-US" altLang="en-US" sz="1100" dirty="0">
              <a:sym typeface="Times New Roman" panose="02020603050405020304" pitchFamily="18" charset="0"/>
            </a:endParaRPr>
          </a:p>
          <a:p>
            <a:pPr marL="171450" lvl="0" indent="-171450">
              <a:buFont typeface="Arial" panose="020B0604020202020204" pitchFamily="34" charset="0"/>
              <a:buChar char="•"/>
            </a:pPr>
            <a:r>
              <a:rPr lang="en-US" altLang="en-US" sz="1100" dirty="0">
                <a:sym typeface="Times New Roman" panose="02020603050405020304" pitchFamily="18" charset="0"/>
              </a:rPr>
              <a:t>M1:</a:t>
            </a:r>
            <a:r>
              <a:rPr lang="en-US" altLang="en-US" sz="1100" baseline="0" dirty="0">
                <a:sym typeface="Times New Roman" panose="02020603050405020304" pitchFamily="18" charset="0"/>
              </a:rPr>
              <a:t> </a:t>
            </a:r>
            <a:r>
              <a:rPr lang="en-US" altLang="en-US" sz="1100" dirty="0">
                <a:sym typeface="Times New Roman" panose="02020603050405020304" pitchFamily="18" charset="0"/>
              </a:rPr>
              <a:t>adds demand deposits to the money base.</a:t>
            </a:r>
          </a:p>
          <a:p>
            <a:pPr marL="171450" lvl="0" indent="-171450">
              <a:buFont typeface="Arial" panose="020B0604020202020204" pitchFamily="34" charset="0"/>
              <a:buChar char="•"/>
            </a:pPr>
            <a:r>
              <a:rPr lang="en-US" altLang="en-US" sz="1100" dirty="0">
                <a:sym typeface="Times New Roman" panose="02020603050405020304" pitchFamily="18" charset="0"/>
              </a:rPr>
              <a:t>M2:</a:t>
            </a:r>
            <a:r>
              <a:rPr lang="en-US" altLang="en-US" sz="1100" baseline="0" dirty="0">
                <a:sym typeface="Times New Roman" panose="02020603050405020304" pitchFamily="18" charset="0"/>
              </a:rPr>
              <a:t> </a:t>
            </a:r>
            <a:r>
              <a:rPr lang="en-US" altLang="en-US" sz="1100" dirty="0">
                <a:sym typeface="Times New Roman" panose="02020603050405020304" pitchFamily="18" charset="0"/>
              </a:rPr>
              <a:t>adds savings accounts and money market account balances to M1.</a:t>
            </a:r>
          </a:p>
          <a:p>
            <a:pPr marL="171450" lvl="0" indent="-171450">
              <a:buFont typeface="Arial" panose="020B0604020202020204" pitchFamily="34" charset="0"/>
              <a:buChar char="•"/>
            </a:pPr>
            <a:r>
              <a:rPr lang="en-US" sz="1100" dirty="0">
                <a:ea typeface="ＭＳ Ｐゴシック" charset="0"/>
                <a:sym typeface="Times New Roman" charset="0"/>
              </a:rPr>
              <a:t>As we add additional elements to the broader measures of the money, the accounts become less liquid.</a:t>
            </a:r>
          </a:p>
          <a:p>
            <a:pPr marL="171450" lvl="0" indent="-171450">
              <a:buFont typeface="Arial" panose="020B0604020202020204" pitchFamily="34" charset="0"/>
              <a:buChar char="•"/>
            </a:pPr>
            <a:r>
              <a:rPr lang="en-US" sz="1100" dirty="0">
                <a:ea typeface="ＭＳ Ｐゴシック" charset="0"/>
                <a:sym typeface="Times New Roman" charset="0"/>
              </a:rPr>
              <a:t>An asset is less liquid if it is harder to turn into currency in a short period.</a:t>
            </a:r>
          </a:p>
          <a:p>
            <a:pPr>
              <a:buFont typeface="Times New Roman" pitchFamily="18" charset="0"/>
              <a:buNone/>
              <a:defRPr/>
            </a:pPr>
            <a:endParaRPr lang="en-US" sz="1100" i="1" dirty="0"/>
          </a:p>
          <a:p>
            <a:pPr>
              <a:buFont typeface="Times New Roman" pitchFamily="18" charset="0"/>
              <a:buNone/>
              <a:defRPr/>
            </a:pPr>
            <a:r>
              <a:rPr lang="en-US" sz="1100" i="1" dirty="0"/>
              <a:t>Source: </a:t>
            </a:r>
            <a:r>
              <a:rPr lang="en-US" sz="1100" dirty="0"/>
              <a:t>Federal Reserve Board of Governors, H.6 and H.4.1.</a:t>
            </a:r>
            <a:endParaRPr lang="en-US" sz="1100" dirty="0">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4EA5C1F-3BF5-4580-B1A7-CC11766EBFAB}" type="slidenum">
              <a:rPr lang="en-US" altLang="en-US" sz="1200"/>
              <a:pPr/>
              <a:t>12</a:t>
            </a:fld>
            <a:endParaRPr lang="en-US" altLang="en-US" sz="1200" dirty="0"/>
          </a:p>
        </p:txBody>
      </p:sp>
      <p:sp>
        <p:nvSpPr>
          <p:cNvPr id="43010" name="Rectangle 2"/>
          <p:cNvSpPr>
            <a:spLocks noGrp="1" noRot="1" noChangeAspect="1" noChangeArrowheads="1" noTextEdit="1"/>
          </p:cNvSpPr>
          <p:nvPr>
            <p:ph type="sldImg"/>
          </p:nvPr>
        </p:nvSpPr>
        <p:spPr>
          <a:xfrm>
            <a:off x="381000" y="685800"/>
            <a:ext cx="6096000" cy="3429000"/>
          </a:xfrm>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Innovations</a:t>
            </a:r>
            <a:r>
              <a:rPr lang="en-US" altLang="en-US" baseline="0" dirty="0">
                <a:latin typeface="Arial" panose="020B0604020202020204" pitchFamily="34" charset="0"/>
                <a:ea typeface="ＭＳ Ｐゴシック" panose="020B0600070205080204" pitchFamily="34" charset="-128"/>
              </a:rPr>
              <a:t> in the financial system change the way people think about money.</a:t>
            </a:r>
          </a:p>
          <a:p>
            <a:pPr marL="171450" indent="-171450" eaLnBrk="1" hangingPunct="1">
              <a:buFont typeface="Arial" panose="020B0604020202020204" pitchFamily="34" charset="0"/>
              <a:buChar char="•"/>
            </a:pPr>
            <a:r>
              <a:rPr lang="en-US" altLang="en-US" baseline="0" dirty="0">
                <a:latin typeface="Arial" panose="020B0604020202020204" pitchFamily="34" charset="0"/>
                <a:ea typeface="ＭＳ Ｐゴシック" panose="020B0600070205080204" pitchFamily="34" charset="-128"/>
              </a:rPr>
              <a:t>Frequent flyer miles, for example, are a new form of currency that can be used to </a:t>
            </a:r>
            <a:r>
              <a:rPr lang="en-US" altLang="ja-JP" dirty="0">
                <a:latin typeface="Arial" panose="020B0604020202020204" pitchFamily="34" charset="0"/>
                <a:ea typeface="ＭＳ Ｐゴシック" panose="020B0600070205080204" pitchFamily="34" charset="-128"/>
              </a:rPr>
              <a:t>purchase airline tickets, rental cars, and hotel rooms. </a:t>
            </a:r>
          </a:p>
          <a:p>
            <a:pPr marL="17145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PayPal is an electronic currency that allows us to make purchases on the Internet. </a:t>
            </a:r>
          </a:p>
          <a:p>
            <a:pPr marL="17145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The 30 million Octopus cards in use in Hong Kong (4X the population) allow people to buy a ticket on the Star Ferry, a chai latte at Starbucks, or lunch at McDonald’s simply by waving their wallets past a magnetic reader.</a:t>
            </a:r>
          </a:p>
          <a:p>
            <a:pPr marL="17145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However, these innovations do not change the way economists</a:t>
            </a:r>
            <a:r>
              <a:rPr lang="en-US" altLang="ja-JP" baseline="0" dirty="0">
                <a:latin typeface="Arial" panose="020B0604020202020204" pitchFamily="34" charset="0"/>
                <a:ea typeface="ＭＳ Ｐゴシック" panose="020B0600070205080204" pitchFamily="34" charset="-128"/>
              </a:rPr>
              <a:t> think about money. </a:t>
            </a:r>
          </a:p>
          <a:p>
            <a:pPr marL="171450" indent="-171450" eaLnBrk="1" hangingPunct="1">
              <a:buFont typeface="Arial" panose="020B0604020202020204" pitchFamily="34" charset="0"/>
              <a:buChar char="•"/>
            </a:pPr>
            <a:r>
              <a:rPr lang="en-US" altLang="ja-JP" baseline="0" dirty="0">
                <a:latin typeface="Arial" panose="020B0604020202020204" pitchFamily="34" charset="0"/>
                <a:ea typeface="ＭＳ Ｐゴシック" panose="020B0600070205080204" pitchFamily="34" charset="-128"/>
              </a:rPr>
              <a:t>Purchases using PayPal and Venmo are deducted directly from a bank account.</a:t>
            </a:r>
          </a:p>
          <a:p>
            <a:pPr marL="17145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The</a:t>
            </a:r>
            <a:r>
              <a:rPr lang="en-US" altLang="ja-JP" baseline="0" dirty="0">
                <a:latin typeface="Arial" panose="020B0604020202020204" pitchFamily="34" charset="0"/>
                <a:ea typeface="ＭＳ Ｐゴシック" panose="020B0600070205080204" pitchFamily="34" charset="-128"/>
              </a:rPr>
              <a:t> </a:t>
            </a:r>
            <a:r>
              <a:rPr lang="en-US" altLang="ja-JP" dirty="0">
                <a:latin typeface="Arial" panose="020B0604020202020204" pitchFamily="34" charset="0"/>
                <a:ea typeface="ＭＳ Ｐゴシック" panose="020B0600070205080204" pitchFamily="34" charset="-128"/>
              </a:rPr>
              <a:t>aggregate amount of money in circulation has not changed. </a:t>
            </a:r>
          </a:p>
          <a:p>
            <a:pPr marL="17145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Most money in advanced economies today is </a:t>
            </a:r>
            <a:r>
              <a:rPr lang="en-US" altLang="ja-JP" i="1" dirty="0">
                <a:latin typeface="Arial" panose="020B0604020202020204" pitchFamily="34" charset="0"/>
                <a:ea typeface="ＭＳ Ｐゴシック" panose="020B0600070205080204" pitchFamily="34" charset="-128"/>
              </a:rPr>
              <a:t>already </a:t>
            </a:r>
            <a:r>
              <a:rPr lang="en-US" altLang="ja-JP" dirty="0">
                <a:latin typeface="Arial" panose="020B0604020202020204" pitchFamily="34" charset="0"/>
                <a:ea typeface="ＭＳ Ｐゴシック" panose="020B0600070205080204" pitchFamily="34" charset="-128"/>
              </a:rPr>
              <a:t>digital cash. </a:t>
            </a:r>
          </a:p>
          <a:p>
            <a:pPr marL="17145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The balance in your savings account is just a number on a computer. </a:t>
            </a:r>
          </a:p>
          <a:p>
            <a:pPr marL="17145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When you use the electronic </a:t>
            </a:r>
            <a:r>
              <a:rPr lang="ja-JP" altLang="en-US" dirty="0">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bill pay</a:t>
            </a:r>
            <a:r>
              <a:rPr lang="ja-JP" altLang="en-US" dirty="0">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 feature of your bank to pay off a credit card bill, electrons zoom across networks to record the transaction.</a:t>
            </a:r>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97EB27D-2E72-4219-A961-9F1E268AB2E2}" type="slidenum">
              <a:rPr lang="en-US" altLang="en-US" sz="1200"/>
              <a:pPr/>
              <a:t>13</a:t>
            </a:fld>
            <a:endParaRPr lang="en-US" altLang="en-US" sz="1200" dirty="0"/>
          </a:p>
        </p:txBody>
      </p:sp>
      <p:sp>
        <p:nvSpPr>
          <p:cNvPr id="45058" name="Rectangle 2"/>
          <p:cNvSpPr>
            <a:spLocks noGrp="1" noRot="1" noChangeAspect="1" noChangeArrowheads="1" noTextEdit="1"/>
          </p:cNvSpPr>
          <p:nvPr>
            <p:ph type="sldImg"/>
          </p:nvPr>
        </p:nvSpPr>
        <p:spPr>
          <a:xfrm>
            <a:off x="381000" y="685800"/>
            <a:ext cx="6096000" cy="3429000"/>
          </a:xfrm>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Suppose </a:t>
            </a:r>
            <a:r>
              <a:rPr lang="en-US" altLang="en-US" i="1" dirty="0">
                <a:latin typeface="Arial" panose="020B0604020202020204" pitchFamily="34" charset="0"/>
                <a:ea typeface="ＭＳ Ｐゴシック" panose="020B0600070205080204" pitchFamily="34" charset="-128"/>
              </a:rPr>
              <a:t>M</a:t>
            </a:r>
            <a:r>
              <a:rPr lang="en-US" altLang="en-US" dirty="0">
                <a:latin typeface="Arial" panose="020B0604020202020204" pitchFamily="34" charset="0"/>
                <a:ea typeface="ＭＳ Ｐゴシック" panose="020B0600070205080204" pitchFamily="34" charset="-128"/>
              </a:rPr>
              <a:t> is currency.</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 right-hand side</a:t>
            </a:r>
            <a:r>
              <a:rPr lang="en-US" altLang="en-US" baseline="0" dirty="0">
                <a:latin typeface="Arial" panose="020B0604020202020204" pitchFamily="34" charset="0"/>
                <a:ea typeface="ＭＳ Ｐゴシック" panose="020B0600070205080204" pitchFamily="34" charset="-128"/>
              </a:rPr>
              <a:t> of this equation is nominal GDP, total goods and services in the economy in current prices.</a:t>
            </a:r>
          </a:p>
          <a:p>
            <a:pPr marL="171450" indent="-171450" eaLnBrk="1" hangingPunct="1">
              <a:buFont typeface="Arial" panose="020B0604020202020204" pitchFamily="34" charset="0"/>
              <a:buChar char="•"/>
            </a:pPr>
            <a:r>
              <a:rPr lang="en-US" altLang="en-US" baseline="0" dirty="0">
                <a:latin typeface="Arial" panose="020B0604020202020204" pitchFamily="34" charset="0"/>
                <a:ea typeface="ＭＳ Ｐゴシック" panose="020B0600070205080204" pitchFamily="34" charset="-128"/>
              </a:rPr>
              <a:t>Goods and services are bought with money.</a:t>
            </a:r>
          </a:p>
          <a:p>
            <a:pPr marL="171450" indent="-171450" eaLnBrk="1" hangingPunct="1">
              <a:buFont typeface="Arial" panose="020B0604020202020204" pitchFamily="34" charset="0"/>
              <a:buChar char="•"/>
            </a:pPr>
            <a:r>
              <a:rPr lang="en-US" altLang="en-US" baseline="0" dirty="0">
                <a:latin typeface="Arial" panose="020B0604020202020204" pitchFamily="34" charset="0"/>
                <a:ea typeface="ＭＳ Ｐゴシック" panose="020B0600070205080204" pitchFamily="34" charset="-128"/>
              </a:rPr>
              <a:t>The left-hand side is money in circulation </a:t>
            </a:r>
            <a:r>
              <a:rPr lang="en-US" altLang="ja-JP" dirty="0">
                <a:latin typeface="Arial" panose="020B0604020202020204" pitchFamily="34" charset="0"/>
                <a:ea typeface="ＭＳ Ｐゴシック" panose="020B0600070205080204" pitchFamily="34" charset="-128"/>
              </a:rPr>
              <a:t>multiplied by the number of times each piece of paper changes hands, </a:t>
            </a:r>
            <a:r>
              <a:rPr lang="en-US" altLang="ja-JP" i="1" dirty="0">
                <a:latin typeface="Arial" panose="020B0604020202020204" pitchFamily="34" charset="0"/>
                <a:ea typeface="ＭＳ Ｐゴシック" panose="020B0600070205080204" pitchFamily="34" charset="-128"/>
              </a:rPr>
              <a:t>V </a:t>
            </a:r>
            <a:r>
              <a:rPr lang="en-US" altLang="ja-JP" i="0" dirty="0">
                <a:latin typeface="Arial" panose="020B0604020202020204" pitchFamily="34" charset="0"/>
                <a:ea typeface="ＭＳ Ｐゴシック" panose="020B0600070205080204" pitchFamily="34" charset="-128"/>
              </a:rPr>
              <a:t>.</a:t>
            </a:r>
          </a:p>
          <a:p>
            <a:pPr marL="17145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The theory, then, says that nominal GDP is equal to the effective amount of money used in purchases, </a:t>
            </a:r>
            <a:r>
              <a:rPr lang="en-US" altLang="ja-JP" i="1" dirty="0">
                <a:latin typeface="Arial" panose="020B0604020202020204" pitchFamily="34" charset="0"/>
                <a:ea typeface="ＭＳ Ｐゴシック" panose="020B0600070205080204" pitchFamily="34" charset="-128"/>
              </a:rPr>
              <a:t>MV</a:t>
            </a:r>
            <a:r>
              <a:rPr lang="en-US" altLang="ja-JP" dirty="0">
                <a:latin typeface="Arial" panose="020B0604020202020204" pitchFamily="34" charset="0"/>
                <a:ea typeface="ＭＳ Ｐゴシック" panose="020B0600070205080204" pitchFamily="34" charset="-128"/>
              </a:rPr>
              <a:t>.</a:t>
            </a:r>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77EE646-ECC6-4342-BF79-6D1B65FE1469}" type="slidenum">
              <a:rPr lang="en-US" altLang="en-US" sz="1200"/>
              <a:pPr/>
              <a:t>14</a:t>
            </a:fld>
            <a:endParaRPr lang="en-US" altLang="en-US" sz="1200" dirty="0"/>
          </a:p>
        </p:txBody>
      </p:sp>
      <p:sp>
        <p:nvSpPr>
          <p:cNvPr id="49154" name="Rectangle 2"/>
          <p:cNvSpPr>
            <a:spLocks noGrp="1" noRot="1" noChangeAspect="1" noChangeArrowheads="1" noTextEdit="1"/>
          </p:cNvSpPr>
          <p:nvPr>
            <p:ph type="sldImg"/>
          </p:nvPr>
        </p:nvSpPr>
        <p:spPr>
          <a:xfrm>
            <a:off x="381000" y="685800"/>
            <a:ext cx="6096000" cy="3429000"/>
          </a:xfrm>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 classical dichotomy says that in the long run, the real and nominal sides of the economy are completely separate.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In particular, real GDP in the long run is determined solely by real considerations.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Indeed, the theory of long-run growth we developed earlier does not</a:t>
            </a:r>
            <a:r>
              <a:rPr lang="en-US" altLang="ja-JP" dirty="0">
                <a:latin typeface="Arial" panose="020B0604020202020204" pitchFamily="34" charset="0"/>
                <a:ea typeface="ＭＳ Ｐゴシック" panose="020B0600070205080204" pitchFamily="34" charset="-128"/>
              </a:rPr>
              <a:t> depend on money or the aggregate price level. </a:t>
            </a:r>
          </a:p>
          <a:p>
            <a:pPr marL="17145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Instead, it depends on real variables like the investment rate, new ideas, and total factor productivity.</a:t>
            </a:r>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7476346-F99F-42E7-8479-07984E92E3E6}" type="slidenum">
              <a:rPr lang="en-US" altLang="en-US" sz="1200"/>
              <a:pPr/>
              <a:t>15</a:t>
            </a:fld>
            <a:endParaRPr lang="en-US" altLang="en-US" sz="1200" dirty="0"/>
          </a:p>
        </p:txBody>
      </p:sp>
      <p:sp>
        <p:nvSpPr>
          <p:cNvPr id="53250" name="Rectangle 2"/>
          <p:cNvSpPr>
            <a:spLocks noGrp="1" noRot="1" noChangeAspect="1" noChangeArrowheads="1" noTextEdit="1"/>
          </p:cNvSpPr>
          <p:nvPr>
            <p:ph type="sldImg"/>
          </p:nvPr>
        </p:nvSpPr>
        <p:spPr>
          <a:xfrm>
            <a:off x="381000" y="685800"/>
            <a:ext cx="6096000" cy="3429000"/>
          </a:xfrm>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Since the velocity of money is assumed</a:t>
            </a:r>
            <a:r>
              <a:rPr lang="en-US" altLang="en-US" baseline="0" dirty="0">
                <a:latin typeface="Arial" panose="020B0604020202020204" pitchFamily="34" charset="0"/>
                <a:ea typeface="ＭＳ Ｐゴシック" panose="020B0600070205080204" pitchFamily="34" charset="-128"/>
              </a:rPr>
              <a:t> to be constant over time, there are not time subscripts.</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In reality, the velocity of the </a:t>
            </a:r>
            <a:r>
              <a:rPr lang="en-US" altLang="en-US" i="1" dirty="0">
                <a:latin typeface="Arial" panose="020B0604020202020204" pitchFamily="34" charset="0"/>
                <a:ea typeface="ＭＳ Ｐゴシック" panose="020B0600070205080204" pitchFamily="34" charset="-128"/>
              </a:rPr>
              <a:t>M</a:t>
            </a:r>
            <a:r>
              <a:rPr lang="en-US" altLang="en-US" dirty="0">
                <a:latin typeface="Arial" panose="020B0604020202020204" pitchFamily="34" charset="0"/>
                <a:ea typeface="ＭＳ Ｐゴシック" panose="020B0600070205080204" pitchFamily="34" charset="-128"/>
              </a:rPr>
              <a:t>2 definition of money is approximately constant.</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So,</a:t>
            </a:r>
            <a:r>
              <a:rPr lang="en-US" altLang="en-US" baseline="0" dirty="0">
                <a:latin typeface="Arial" panose="020B0604020202020204" pitchFamily="34" charset="0"/>
                <a:ea typeface="ＭＳ Ｐゴシック" panose="020B0600070205080204" pitchFamily="34" charset="-128"/>
              </a:rPr>
              <a:t> in the long run, this is not an unreasonable assumption.</a:t>
            </a:r>
          </a:p>
          <a:p>
            <a:pPr marL="171450" indent="-171450" eaLnBrk="1" hangingPunct="1">
              <a:buFont typeface="Arial" panose="020B0604020202020204" pitchFamily="34" charset="0"/>
              <a:buChar char="•"/>
            </a:pPr>
            <a:r>
              <a:rPr lang="en-US" altLang="en-US" baseline="0" dirty="0">
                <a:latin typeface="Arial" panose="020B0604020202020204" pitchFamily="34" charset="0"/>
                <a:ea typeface="ＭＳ Ｐゴシック" panose="020B0600070205080204" pitchFamily="34" charset="-128"/>
              </a:rPr>
              <a:t>Monetary policy is assumed to be given exogenously.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9"/>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9pPr>
          </a:lstStyle>
          <a:p>
            <a:fld id="{F15769DD-4FB4-4FBB-9FE8-2F673E7CC968}" type="slidenum">
              <a:rPr lang="en-GB" altLang="en-US" sz="1200">
                <a:solidFill>
                  <a:srgbClr val="000000"/>
                </a:solidFill>
              </a:rPr>
              <a:pPr/>
              <a:t>16</a:t>
            </a:fld>
            <a:endParaRPr lang="en-GB" altLang="en-US" sz="1200" dirty="0">
              <a:solidFill>
                <a:srgbClr val="000000"/>
              </a:solidFill>
            </a:endParaRPr>
          </a:p>
        </p:txBody>
      </p:sp>
      <p:sp>
        <p:nvSpPr>
          <p:cNvPr id="52227" name="Text Box 2"/>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defRPr sz="2400" i="1">
                <a:solidFill>
                  <a:schemeClr val="bg1"/>
                </a:solidFill>
                <a:latin typeface="Arial" charset="0"/>
                <a:ea typeface="Arial Unicode MS" charset="0"/>
                <a:cs typeface="Arial Unicode MS" charset="0"/>
              </a:defRPr>
            </a:lvl1pPr>
            <a:lvl2pPr marL="742950" indent="-285750">
              <a:defRPr sz="2400" i="1">
                <a:solidFill>
                  <a:schemeClr val="bg1"/>
                </a:solidFill>
                <a:latin typeface="Arial" charset="0"/>
                <a:ea typeface="Arial Unicode MS" charset="0"/>
                <a:cs typeface="Arial Unicode MS" charset="0"/>
              </a:defRPr>
            </a:lvl2pPr>
            <a:lvl3pPr>
              <a:defRPr sz="2400" i="1">
                <a:solidFill>
                  <a:schemeClr val="bg1"/>
                </a:solidFill>
                <a:latin typeface="Arial" charset="0"/>
                <a:ea typeface="Arial Unicode MS" charset="0"/>
                <a:cs typeface="Arial Unicode MS" charset="0"/>
              </a:defRPr>
            </a:lvl3pPr>
            <a:lvl4pPr>
              <a:defRPr sz="2400" i="1">
                <a:solidFill>
                  <a:schemeClr val="bg1"/>
                </a:solidFill>
                <a:latin typeface="Arial" charset="0"/>
                <a:ea typeface="Arial Unicode MS" charset="0"/>
                <a:cs typeface="Arial Unicode MS" charset="0"/>
              </a:defRPr>
            </a:lvl4pPr>
            <a:lvl5pPr>
              <a:defRPr sz="2400" i="1">
                <a:solidFill>
                  <a:schemeClr val="bg1"/>
                </a:solidFill>
                <a:latin typeface="Arial" charset="0"/>
                <a:ea typeface="Arial Unicode MS" charset="0"/>
                <a:cs typeface="Arial Unicode MS" charset="0"/>
              </a:defRPr>
            </a:lvl5pPr>
            <a:lvl6pPr marL="25146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6pPr>
            <a:lvl7pPr marL="29718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7pPr>
            <a:lvl8pPr marL="34290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8pPr>
            <a:lvl9pPr marL="38862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9pPr>
          </a:lstStyle>
          <a:p>
            <a:pPr>
              <a:defRPr/>
            </a:pPr>
            <a:endParaRPr lang="en-US" dirty="0"/>
          </a:p>
        </p:txBody>
      </p:sp>
      <p:sp>
        <p:nvSpPr>
          <p:cNvPr id="52228" name="Text Box 3"/>
          <p:cNvSpPr>
            <a:spLocks noGrp="1" noChangeArrowheads="1"/>
          </p:cNvSpPr>
          <p:nvPr>
            <p:ph type="body"/>
          </p:nvPr>
        </p:nvSpPr>
        <p:spPr>
          <a:xfrm>
            <a:off x="914400" y="4343400"/>
            <a:ext cx="5010150"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spcBef>
                <a:spcPct val="0"/>
              </a:spcBef>
              <a:buFont typeface="Times New Roman" pitchFamily="18" charset="0"/>
              <a:buNone/>
              <a:defRPr/>
            </a:pPr>
            <a:r>
              <a:rPr lang="en-US" b="1" i="1" dirty="0">
                <a:ea typeface="ＭＳ Ｐゴシック" charset="-128"/>
              </a:rPr>
              <a:t>Table:</a:t>
            </a:r>
            <a:r>
              <a:rPr lang="en-US" b="1" i="1" baseline="0" dirty="0">
                <a:ea typeface="ＭＳ Ｐゴシック" charset="-128"/>
              </a:rPr>
              <a:t> </a:t>
            </a:r>
            <a:r>
              <a:rPr lang="en-US" b="0" i="0" baseline="0" dirty="0">
                <a:ea typeface="ＭＳ Ｐゴシック" charset="-128"/>
              </a:rPr>
              <a:t>Table 8.3, </a:t>
            </a:r>
            <a:r>
              <a:rPr lang="en-US" dirty="0"/>
              <a:t>The Quantity Theory of Money: 4 Equations and 4 Unknowns</a:t>
            </a:r>
            <a:endParaRPr lang="en-US" b="1" i="1" dirty="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FCCFEEA-F6FB-4B32-BE25-055D7460E45A}" type="slidenum">
              <a:rPr lang="en-US" altLang="en-US" sz="1200"/>
              <a:pPr/>
              <a:t>17</a:t>
            </a:fld>
            <a:endParaRPr lang="en-US" altLang="en-US" sz="1200" dirty="0"/>
          </a:p>
        </p:txBody>
      </p:sp>
      <p:sp>
        <p:nvSpPr>
          <p:cNvPr id="61442" name="Rectangle 2"/>
          <p:cNvSpPr>
            <a:spLocks noGrp="1" noRot="1" noChangeAspect="1" noChangeArrowheads="1" noTextEdit="1"/>
          </p:cNvSpPr>
          <p:nvPr>
            <p:ph type="sldImg"/>
          </p:nvPr>
        </p:nvSpPr>
        <p:spPr>
          <a:xfrm>
            <a:off x="381000" y="685800"/>
            <a:ext cx="6096000" cy="3429000"/>
          </a:xfrm>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 typeface="Arial" panose="020B0604020202020204" pitchFamily="34" charset="0"/>
              <a:buNone/>
            </a:pPr>
            <a:r>
              <a:rPr lang="en-US" altLang="en-US" dirty="0">
                <a:latin typeface="Arial" panose="020B0604020202020204" pitchFamily="34" charset="0"/>
                <a:ea typeface="ＭＳ Ｐゴシック" panose="020B0600070205080204" pitchFamily="34" charset="-128"/>
              </a:rPr>
              <a:t>Essentially, the model consists of the quantity equation itself.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We assume real GDP, velocity, and money are determined exogenously.</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So, the quantity equation is left to pin down the price level.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6735C2A-A5C1-48B7-ADF2-BDD778F7FFEB}" type="slidenum">
              <a:rPr lang="en-US" altLang="en-US" sz="1200"/>
              <a:pPr/>
              <a:t>18</a:t>
            </a:fld>
            <a:endParaRPr lang="en-US" altLang="en-US" sz="1200" dirty="0"/>
          </a:p>
        </p:txBody>
      </p:sp>
      <p:sp>
        <p:nvSpPr>
          <p:cNvPr id="65538" name="Rectangle 2"/>
          <p:cNvSpPr>
            <a:spLocks noGrp="1" noRot="1" noChangeAspect="1" noChangeArrowheads="1" noTextEdit="1"/>
          </p:cNvSpPr>
          <p:nvPr>
            <p:ph type="sldImg"/>
          </p:nvPr>
        </p:nvSpPr>
        <p:spPr>
          <a:xfrm>
            <a:off x="381000" y="685800"/>
            <a:ext cx="6096000" cy="3429000"/>
          </a:xfrm>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Recall,</a:t>
            </a:r>
            <a:r>
              <a:rPr lang="en-US" altLang="en-US" baseline="0" dirty="0">
                <a:latin typeface="Arial" panose="020B0604020202020204" pitchFamily="34" charset="0"/>
                <a:ea typeface="ＭＳ Ｐゴシック" panose="020B0600070205080204" pitchFamily="34" charset="-128"/>
              </a:rPr>
              <a:t> </a:t>
            </a:r>
            <a:r>
              <a:rPr lang="en-US" altLang="en-US" dirty="0">
                <a:latin typeface="Arial" panose="020B0604020202020204" pitchFamily="34" charset="0"/>
                <a:ea typeface="ＭＳ Ｐゴシック" panose="020B0600070205080204" pitchFamily="34" charset="-128"/>
              </a:rPr>
              <a:t>the inflation rate is the percentage change in the overall (aggregate) price level.</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We can translate the quantity theory into a statement about inflation</a:t>
            </a:r>
            <a:r>
              <a:rPr lang="en-US" altLang="en-US" baseline="0" dirty="0">
                <a:latin typeface="Arial" panose="020B0604020202020204" pitchFamily="34" charset="0"/>
                <a:ea typeface="ＭＳ Ｐゴシック" panose="020B0600070205080204" pitchFamily="34" charset="-128"/>
              </a:rPr>
              <a:t> by applying the rules of growth rates.</a:t>
            </a:r>
          </a:p>
          <a:p>
            <a:pPr marL="6286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 growth rate of the product of two variables is the sum of the growth rates of those variables.</a:t>
            </a:r>
          </a:p>
          <a:p>
            <a:pPr marL="0" lvl="0" indent="0" eaLnBrk="1" hangingPunct="1">
              <a:buFont typeface="Arial" panose="020B0604020202020204" pitchFamily="34" charset="0"/>
              <a:buNone/>
            </a:pPr>
            <a:endParaRPr lang="en-US" altLang="en-US" dirty="0">
              <a:latin typeface="Arial" panose="020B0604020202020204" pitchFamily="34" charset="0"/>
              <a:ea typeface="ＭＳ Ｐゴシック" panose="020B0600070205080204" pitchFamily="34" charset="-128"/>
            </a:endParaRPr>
          </a:p>
          <a:p>
            <a:pPr marL="0" lvl="0" indent="0" eaLnBrk="1" hangingPunct="1">
              <a:buFont typeface="Arial" panose="020B0604020202020204" pitchFamily="34" charset="0"/>
              <a:buNone/>
            </a:pPr>
            <a:r>
              <a:rPr lang="en-US" altLang="en-US" b="1" i="1" dirty="0">
                <a:latin typeface="Arial" panose="020B0604020202020204" pitchFamily="34" charset="0"/>
                <a:ea typeface="ＭＳ Ｐゴシック" panose="020B0600070205080204" pitchFamily="34" charset="-128"/>
              </a:rPr>
              <a:t>Teaching</a:t>
            </a:r>
            <a:r>
              <a:rPr lang="en-US" altLang="en-US" b="1" i="1" baseline="0" dirty="0">
                <a:latin typeface="Arial" panose="020B0604020202020204" pitchFamily="34" charset="0"/>
                <a:ea typeface="ＭＳ Ｐゴシック" panose="020B0600070205080204" pitchFamily="34" charset="-128"/>
              </a:rPr>
              <a:t> Tip:</a:t>
            </a:r>
          </a:p>
          <a:p>
            <a:pPr marL="171450" lvl="0" indent="-171450" eaLnBrk="1" hangingPunct="1">
              <a:buFont typeface="Arial" panose="020B0604020202020204" pitchFamily="34" charset="0"/>
              <a:buChar char="•"/>
            </a:pPr>
            <a:r>
              <a:rPr lang="en-US" altLang="en-US" b="0" i="0" baseline="0" dirty="0">
                <a:latin typeface="Arial" panose="020B0604020202020204" pitchFamily="34" charset="0"/>
                <a:ea typeface="ＭＳ Ｐゴシック" panose="020B0600070205080204" pitchFamily="34" charset="-128"/>
              </a:rPr>
              <a:t>Again, for students who have taken calculus, we are taking the log of both sides of the quantity equation and totally differentiating with respect to time.</a:t>
            </a:r>
            <a:endParaRPr lang="en-US" altLang="en-US" b="0" i="0"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17CFA8F-6E18-4903-A2B9-CF2F0F339F34}" type="slidenum">
              <a:rPr lang="en-US" altLang="en-US" sz="1200"/>
              <a:pPr/>
              <a:t>19</a:t>
            </a:fld>
            <a:endParaRPr lang="en-US" altLang="en-US" sz="1200" dirty="0"/>
          </a:p>
        </p:txBody>
      </p:sp>
      <p:sp>
        <p:nvSpPr>
          <p:cNvPr id="69634" name="Rectangle 2"/>
          <p:cNvSpPr>
            <a:spLocks noGrp="1" noRot="1" noChangeAspect="1" noChangeArrowheads="1" noTextEdit="1"/>
          </p:cNvSpPr>
          <p:nvPr>
            <p:ph type="sldImg"/>
          </p:nvPr>
        </p:nvSpPr>
        <p:spPr>
          <a:xfrm>
            <a:off x="381000" y="685800"/>
            <a:ext cx="6096000" cy="3429000"/>
          </a:xfrm>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sym typeface="Times New Roman" panose="02020603050405020304" pitchFamily="18" charset="0"/>
              </a:rPr>
              <a:t>Recall that changes in money growth do not change real GDP because of the classical dichotomy.</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sym typeface="Times New Roman" panose="02020603050405020304" pitchFamily="18" charset="0"/>
              </a:rPr>
              <a:t>The growth rate of real GDP is determined in the long-run</a:t>
            </a:r>
            <a:r>
              <a:rPr lang="en-US" altLang="en-US" baseline="0" dirty="0">
                <a:latin typeface="Arial" panose="020B0604020202020204" pitchFamily="34" charset="0"/>
                <a:ea typeface="ＭＳ Ｐゴシック" panose="020B0600070205080204" pitchFamily="34" charset="-128"/>
                <a:sym typeface="Times New Roman" panose="02020603050405020304" pitchFamily="18" charset="0"/>
              </a:rPr>
              <a:t> growth model.</a:t>
            </a:r>
          </a:p>
          <a:p>
            <a:pPr marL="171450" indent="-171450" eaLnBrk="1" hangingPunct="1">
              <a:buFont typeface="Arial" panose="020B0604020202020204" pitchFamily="34" charset="0"/>
              <a:buChar char="•"/>
            </a:pPr>
            <a:r>
              <a:rPr lang="en-US" altLang="en-US" baseline="0" dirty="0">
                <a:latin typeface="Arial" panose="020B0604020202020204" pitchFamily="34" charset="0"/>
                <a:ea typeface="ＭＳ Ｐゴシック" panose="020B0600070205080204" pitchFamily="34" charset="-128"/>
                <a:sym typeface="Times New Roman" panose="02020603050405020304" pitchFamily="18" charset="0"/>
              </a:rPr>
              <a:t>The central bank controls the growth rate of money.</a:t>
            </a:r>
          </a:p>
          <a:p>
            <a:pPr marL="171450" indent="-171450" eaLnBrk="1" hangingPunct="1">
              <a:buFont typeface="Arial" panose="020B0604020202020204" pitchFamily="34" charset="0"/>
              <a:buChar char="•"/>
            </a:pPr>
            <a:r>
              <a:rPr lang="en-US" altLang="ja-JP" baseline="0" dirty="0">
                <a:latin typeface="Arial" panose="020B0604020202020204" pitchFamily="34" charset="0"/>
                <a:ea typeface="ＭＳ Ｐゴシック" panose="020B0600070205080204" pitchFamily="34" charset="-128"/>
                <a:sym typeface="Times New Roman" panose="02020603050405020304" pitchFamily="18" charset="0"/>
              </a:rPr>
              <a:t>Consider an </a:t>
            </a:r>
            <a:r>
              <a:rPr lang="en-US" altLang="ja-JP" dirty="0">
                <a:latin typeface="Arial" panose="020B0604020202020204" pitchFamily="34" charset="0"/>
                <a:ea typeface="ＭＳ Ｐゴシック" panose="020B0600070205080204" pitchFamily="34" charset="-128"/>
              </a:rPr>
              <a:t>example:</a:t>
            </a:r>
          </a:p>
          <a:p>
            <a:pPr marL="628650" lvl="1"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Suppose</a:t>
            </a:r>
            <a:r>
              <a:rPr lang="en-US" altLang="ja-JP" baseline="0" dirty="0">
                <a:latin typeface="Arial" panose="020B0604020202020204" pitchFamily="34" charset="0"/>
                <a:ea typeface="ＭＳ Ｐゴシック" panose="020B0600070205080204" pitchFamily="34" charset="-128"/>
              </a:rPr>
              <a:t> </a:t>
            </a:r>
            <a:r>
              <a:rPr lang="en-US" altLang="en-US" i="0" dirty="0">
                <a:latin typeface="Cambria Math" panose="02040503050406030204" pitchFamily="18" charset="0"/>
                <a:sym typeface="Times New Roman" panose="02020603050405020304" pitchFamily="18" charset="0"/>
              </a:rPr>
              <a:t>𝑔 bar sub </a:t>
            </a:r>
            <a:r>
              <a:rPr lang="en-US" altLang="en-US" b="0" i="0" dirty="0">
                <a:latin typeface="Cambria Math" panose="02040503050406030204" pitchFamily="18" charset="0"/>
                <a:sym typeface="Times New Roman" panose="02020603050405020304" pitchFamily="18" charset="0"/>
              </a:rPr>
              <a:t>𝑀 = 7%</a:t>
            </a:r>
            <a:r>
              <a:rPr lang="en-US" altLang="ja-JP" dirty="0">
                <a:latin typeface="Arial" panose="020B0604020202020204" pitchFamily="34" charset="0"/>
                <a:ea typeface="ＭＳ Ｐゴシック" panose="020B0600070205080204" pitchFamily="34" charset="-128"/>
              </a:rPr>
              <a:t> and </a:t>
            </a:r>
            <a:r>
              <a:rPr lang="en-US" altLang="en-US" i="0" dirty="0">
                <a:latin typeface="Cambria Math" panose="02040503050406030204" pitchFamily="18" charset="0"/>
                <a:sym typeface="Times New Roman" panose="02020603050405020304" pitchFamily="18" charset="0"/>
              </a:rPr>
              <a:t>𝑔 bar sub </a:t>
            </a:r>
            <a:r>
              <a:rPr lang="en-US" altLang="en-US" b="0" i="0" dirty="0">
                <a:latin typeface="Cambria Math" panose="02040503050406030204" pitchFamily="18" charset="0"/>
                <a:sym typeface="Times New Roman" panose="02020603050405020304" pitchFamily="18" charset="0"/>
              </a:rPr>
              <a:t>𝑌 = 4%</a:t>
            </a:r>
            <a:r>
              <a:rPr lang="en-US" altLang="ja-JP" dirty="0">
                <a:latin typeface="Arial" panose="020B0604020202020204" pitchFamily="34" charset="0"/>
                <a:ea typeface="ＭＳ Ｐゴシック" panose="020B0600070205080204" pitchFamily="34" charset="-128"/>
              </a:rPr>
              <a:t>.</a:t>
            </a:r>
          </a:p>
          <a:p>
            <a:pPr marL="628650" lvl="1" indent="-171450" eaLnBrk="1" hangingPunct="1">
              <a:buFont typeface="Arial" panose="020B0604020202020204" pitchFamily="34" charset="0"/>
              <a:buChar char="•"/>
            </a:pPr>
            <a:r>
              <a:rPr lang="en-US" altLang="en-US" i="0" dirty="0">
                <a:latin typeface="Cambria Math" panose="02040503050406030204" pitchFamily="18" charset="0"/>
                <a:ea typeface="Cambria Math" panose="02040503050406030204" pitchFamily="18" charset="0"/>
                <a:sym typeface="Times New Roman" panose="02020603050405020304" pitchFamily="18" charset="0"/>
              </a:rPr>
              <a:t>𝜋^</a:t>
            </a:r>
            <a:r>
              <a:rPr lang="en-US" altLang="en-US" b="0" i="0" dirty="0">
                <a:latin typeface="Cambria Math" panose="02040503050406030204" pitchFamily="18" charset="0"/>
                <a:sym typeface="Times New Roman" panose="02020603050405020304" pitchFamily="18" charset="0"/>
              </a:rPr>
              <a:t>∗ = 3%</a:t>
            </a:r>
            <a:r>
              <a:rPr lang="en-US" altLang="ja-JP" dirty="0">
                <a:latin typeface="Arial" panose="020B0604020202020204" pitchFamily="34" charset="0"/>
                <a:ea typeface="ＭＳ Ｐゴシック" panose="020B0600070205080204" pitchFamily="34" charset="-128"/>
              </a:rPr>
              <a:t> </a:t>
            </a:r>
          </a:p>
          <a:p>
            <a:pPr marL="628650" lvl="1"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Now suppose the central bank decides to increase the </a:t>
            </a:r>
            <a:r>
              <a:rPr lang="en-US" altLang="en-US" i="0" dirty="0">
                <a:latin typeface="Cambria Math" panose="02040503050406030204" pitchFamily="18" charset="0"/>
                <a:sym typeface="Times New Roman" panose="02020603050405020304" pitchFamily="18" charset="0"/>
              </a:rPr>
              <a:t>𝑔 bar sub </a:t>
            </a:r>
            <a:r>
              <a:rPr lang="en-US" altLang="en-US" b="0" i="0" dirty="0">
                <a:latin typeface="Cambria Math" panose="02040503050406030204" pitchFamily="18" charset="0"/>
                <a:sym typeface="Times New Roman" panose="02020603050405020304" pitchFamily="18" charset="0"/>
              </a:rPr>
              <a:t>𝑀 𝑡𝑜 10%</a:t>
            </a:r>
            <a:r>
              <a:rPr lang="en-US" altLang="ja-JP" dirty="0">
                <a:latin typeface="Arial" panose="020B0604020202020204" pitchFamily="34" charset="0"/>
                <a:ea typeface="ＭＳ Ｐゴシック" panose="020B0600070205080204" pitchFamily="34" charset="-128"/>
              </a:rPr>
              <a:t>. </a:t>
            </a:r>
          </a:p>
          <a:p>
            <a:pPr marL="628650" lvl="1"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In the long run, this extra money growth will leave the </a:t>
            </a:r>
            <a:r>
              <a:rPr lang="en-US" altLang="ja-JP" i="1" dirty="0">
                <a:latin typeface="Arial" panose="020B0604020202020204" pitchFamily="34" charset="0"/>
                <a:ea typeface="ＭＳ Ｐゴシック" panose="020B0600070205080204" pitchFamily="34" charset="-128"/>
              </a:rPr>
              <a:t>real </a:t>
            </a:r>
            <a:r>
              <a:rPr lang="en-US" altLang="ja-JP" dirty="0">
                <a:latin typeface="Arial" panose="020B0604020202020204" pitchFamily="34" charset="0"/>
                <a:ea typeface="ＭＳ Ｐゴシック" panose="020B0600070205080204" pitchFamily="34" charset="-128"/>
              </a:rPr>
              <a:t>economy unaffected (because of the classical dichotomy).</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altLang="ja-JP" dirty="0">
                <a:latin typeface="Arial" panose="020B0604020202020204" pitchFamily="34" charset="0"/>
                <a:ea typeface="ＭＳ Ｐゴシック" panose="020B0600070205080204" pitchFamily="34" charset="-128"/>
              </a:rPr>
              <a:t>The</a:t>
            </a:r>
            <a:r>
              <a:rPr lang="en-US" altLang="ja-JP" baseline="0" dirty="0">
                <a:latin typeface="Arial" panose="020B0604020202020204" pitchFamily="34" charset="0"/>
                <a:ea typeface="ＭＳ Ｐゴシック" panose="020B0600070205080204" pitchFamily="34" charset="-128"/>
              </a:rPr>
              <a:t> </a:t>
            </a:r>
            <a:r>
              <a:rPr lang="en-US" altLang="ja-JP" dirty="0">
                <a:latin typeface="Arial" panose="020B0604020202020204" pitchFamily="34" charset="0"/>
                <a:ea typeface="ＭＳ Ｐゴシック" panose="020B0600070205080204" pitchFamily="34" charset="-128"/>
              </a:rPr>
              <a:t>only change will be that inflation will be higher, </a:t>
            </a:r>
            <a:r>
              <a:rPr lang="en-US" altLang="en-US" i="0" dirty="0">
                <a:latin typeface="Cambria Math" panose="02040503050406030204" pitchFamily="18" charset="0"/>
                <a:ea typeface="Cambria Math" panose="02040503050406030204" pitchFamily="18" charset="0"/>
                <a:sym typeface="Times New Roman" panose="02020603050405020304" pitchFamily="18" charset="0"/>
              </a:rPr>
              <a:t>𝜋^</a:t>
            </a:r>
            <a:r>
              <a:rPr lang="en-US" altLang="en-US" b="0" i="0" dirty="0">
                <a:latin typeface="Cambria Math" panose="02040503050406030204" pitchFamily="18" charset="0"/>
                <a:sym typeface="Times New Roman" panose="02020603050405020304" pitchFamily="18" charset="0"/>
              </a:rPr>
              <a:t>∗ = 6%.</a:t>
            </a:r>
            <a:endParaRPr lang="en-US" altLang="ja-JP" dirty="0">
              <a:latin typeface="Arial" panose="020B0604020202020204" pitchFamily="34" charset="0"/>
              <a:ea typeface="ＭＳ Ｐゴシック" panose="020B0600070205080204" pitchFamily="34" charset="-128"/>
            </a:endParaRPr>
          </a:p>
          <a:p>
            <a:pPr marL="628650" lvl="1"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It’s determined, in other words, by the rate of growth of the money supply.</a:t>
            </a:r>
            <a:endParaRPr lang="en-US" altLang="en-US" b="1" dirty="0">
              <a:latin typeface="Arial" panose="020B0604020202020204" pitchFamily="34" charset="0"/>
              <a:ea typeface="ＭＳ Ｐゴシック" panose="020B0600070205080204" pitchFamily="34" charset="-128"/>
              <a:sym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08CAF60-A6D9-4852-A043-66AA623E88F7}" type="slidenum">
              <a:rPr lang="en-US" altLang="en-US" sz="1200"/>
              <a:pPr/>
              <a:t>2</a:t>
            </a:fld>
            <a:endParaRPr lang="en-US" altLang="en-US" sz="1200" dirty="0"/>
          </a:p>
        </p:txBody>
      </p:sp>
      <p:sp>
        <p:nvSpPr>
          <p:cNvPr id="18434" name="Rectangle 2"/>
          <p:cNvSpPr>
            <a:spLocks noGrp="1" noRot="1" noChangeAspect="1" noChangeArrowheads="1" noTextEdit="1"/>
          </p:cNvSpPr>
          <p:nvPr>
            <p:ph type="sldImg"/>
          </p:nvPr>
        </p:nvSpPr>
        <p:spPr>
          <a:xfrm>
            <a:off x="381000" y="685800"/>
            <a:ext cx="6096000" cy="342900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9"/>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9pPr>
          </a:lstStyle>
          <a:p>
            <a:fld id="{98BB45D1-EFEA-478B-BB93-A1A612BCB00E}" type="slidenum">
              <a:rPr lang="en-GB" altLang="en-US" sz="1200">
                <a:solidFill>
                  <a:srgbClr val="000000"/>
                </a:solidFill>
              </a:rPr>
              <a:pPr/>
              <a:t>20</a:t>
            </a:fld>
            <a:endParaRPr lang="en-GB" altLang="en-US" sz="1200" dirty="0">
              <a:solidFill>
                <a:srgbClr val="000000"/>
              </a:solidFill>
            </a:endParaRPr>
          </a:p>
        </p:txBody>
      </p:sp>
      <p:sp>
        <p:nvSpPr>
          <p:cNvPr id="52227" name="Text Box 2"/>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defRPr sz="2400" i="1">
                <a:solidFill>
                  <a:schemeClr val="bg1"/>
                </a:solidFill>
                <a:latin typeface="Arial" charset="0"/>
                <a:ea typeface="Arial Unicode MS" charset="0"/>
                <a:cs typeface="Arial Unicode MS" charset="0"/>
              </a:defRPr>
            </a:lvl1pPr>
            <a:lvl2pPr marL="742950" indent="-285750">
              <a:defRPr sz="2400" i="1">
                <a:solidFill>
                  <a:schemeClr val="bg1"/>
                </a:solidFill>
                <a:latin typeface="Arial" charset="0"/>
                <a:ea typeface="Arial Unicode MS" charset="0"/>
                <a:cs typeface="Arial Unicode MS" charset="0"/>
              </a:defRPr>
            </a:lvl2pPr>
            <a:lvl3pPr>
              <a:defRPr sz="2400" i="1">
                <a:solidFill>
                  <a:schemeClr val="bg1"/>
                </a:solidFill>
                <a:latin typeface="Arial" charset="0"/>
                <a:ea typeface="Arial Unicode MS" charset="0"/>
                <a:cs typeface="Arial Unicode MS" charset="0"/>
              </a:defRPr>
            </a:lvl3pPr>
            <a:lvl4pPr>
              <a:defRPr sz="2400" i="1">
                <a:solidFill>
                  <a:schemeClr val="bg1"/>
                </a:solidFill>
                <a:latin typeface="Arial" charset="0"/>
                <a:ea typeface="Arial Unicode MS" charset="0"/>
                <a:cs typeface="Arial Unicode MS" charset="0"/>
              </a:defRPr>
            </a:lvl4pPr>
            <a:lvl5pPr>
              <a:defRPr sz="2400" i="1">
                <a:solidFill>
                  <a:schemeClr val="bg1"/>
                </a:solidFill>
                <a:latin typeface="Arial" charset="0"/>
                <a:ea typeface="Arial Unicode MS" charset="0"/>
                <a:cs typeface="Arial Unicode MS" charset="0"/>
              </a:defRPr>
            </a:lvl5pPr>
            <a:lvl6pPr marL="25146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6pPr>
            <a:lvl7pPr marL="29718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7pPr>
            <a:lvl8pPr marL="34290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8pPr>
            <a:lvl9pPr marL="38862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9pPr>
          </a:lstStyle>
          <a:p>
            <a:pPr>
              <a:defRPr/>
            </a:pPr>
            <a:endParaRPr lang="en-US" dirty="0"/>
          </a:p>
        </p:txBody>
      </p:sp>
      <p:sp>
        <p:nvSpPr>
          <p:cNvPr id="52228" name="Text Box 3"/>
          <p:cNvSpPr>
            <a:spLocks noGrp="1" noChangeArrowheads="1"/>
          </p:cNvSpPr>
          <p:nvPr>
            <p:ph type="body"/>
          </p:nvPr>
        </p:nvSpPr>
        <p:spPr>
          <a:xfrm>
            <a:off x="914400" y="4343400"/>
            <a:ext cx="5010150"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marL="0" indent="0">
              <a:buFont typeface="Arial" panose="020B0604020202020204" pitchFamily="34" charset="0"/>
              <a:buNone/>
            </a:pPr>
            <a:r>
              <a:rPr lang="en-US" sz="1200" b="1" i="1" u="none" strike="noStrike" kern="1200" baseline="0" dirty="0">
                <a:solidFill>
                  <a:schemeClr val="tx1"/>
                </a:solidFill>
                <a:latin typeface="Arial" charset="0"/>
                <a:ea typeface="ＭＳ Ｐゴシック" pitchFamily="1" charset="-128"/>
                <a:cs typeface="ＭＳ Ｐゴシック" charset="0"/>
              </a:rPr>
              <a:t>Image: </a:t>
            </a:r>
            <a:r>
              <a:rPr lang="en-US" sz="1200" b="0" i="0" u="none" strike="noStrike" kern="1200" baseline="0" dirty="0">
                <a:solidFill>
                  <a:schemeClr val="tx1"/>
                </a:solidFill>
                <a:latin typeface="Arial" charset="0"/>
                <a:ea typeface="ＭＳ Ｐゴシック" pitchFamily="1" charset="-128"/>
                <a:cs typeface="ＭＳ Ｐゴシック" charset="0"/>
              </a:rPr>
              <a:t>Figure 8.3, </a:t>
            </a:r>
            <a:r>
              <a:rPr lang="en-US" dirty="0"/>
              <a:t>Money Growth and Inflation in the United States, 1870-2012</a:t>
            </a:r>
          </a:p>
          <a:p>
            <a:pPr marL="0" indent="0">
              <a:buFont typeface="Arial" panose="020B0604020202020204" pitchFamily="34" charset="0"/>
              <a:buNone/>
            </a:pPr>
            <a:endParaRPr lang="en-US" sz="1200" b="1" i="1" u="none" strike="noStrike" kern="1200" baseline="0" dirty="0">
              <a:solidFill>
                <a:schemeClr val="tx1"/>
              </a:solidFill>
              <a:latin typeface="Arial" charset="0"/>
              <a:ea typeface="ＭＳ Ｐゴシック" pitchFamily="1" charset="-128"/>
              <a:cs typeface="ＭＳ Ｐゴシック" charset="0"/>
            </a:endParaRP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Figure 8.2 shows money growth rates and inflation rates by decade for the U.S. economy since the 1870s.</a:t>
            </a:r>
          </a:p>
          <a:p>
            <a:pPr marL="171450" indent="-171450">
              <a:buFont typeface="Arial" panose="020B0604020202020204" pitchFamily="34" charset="0"/>
              <a:buChar char="•"/>
            </a:pPr>
            <a:r>
              <a:rPr lang="en-US" altLang="en-US" sz="1200" dirty="0">
                <a:latin typeface="Arial" panose="020B0604020202020204" pitchFamily="34" charset="0"/>
                <a:ea typeface="ＭＳ Ｐゴシック" panose="020B0600070205080204" pitchFamily="34" charset="-128"/>
              </a:rPr>
              <a:t>The main prediction of the quantity theory holds up in U.S. data: decades of high money growth are decades of high inflation. </a:t>
            </a:r>
            <a:endParaRPr lang="en-US" sz="1200" b="0" i="0" u="none" strike="noStrike" kern="1200" baseline="0" dirty="0">
              <a:solidFill>
                <a:schemeClr val="tx1"/>
              </a:solidFill>
              <a:latin typeface="Arial" charset="0"/>
              <a:ea typeface="ＭＳ Ｐゴシック" pitchFamily="1" charset="-128"/>
              <a:cs typeface="ＭＳ Ｐゴシック" charset="0"/>
            </a:endParaRP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It is evident that there is a strong relationship between money growth and inflation. </a:t>
            </a: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Decades of rapid money growth (1970s and 1910s) also show the highest rates of inflation. </a:t>
            </a: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Decades when money growth was slow (1920s and 1930s) have the lowest rates of inflation. </a:t>
            </a: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In fact, inflation rates were negative during these decades (deflation).</a:t>
            </a:r>
          </a:p>
          <a:p>
            <a:endParaRPr lang="en-US" altLang="en-US" sz="1800" i="1" dirty="0">
              <a:latin typeface="Times New Roman" panose="02020603050405020304" pitchFamily="18" charset="0"/>
              <a:ea typeface="ＭＳ Ｐゴシック" panose="020B0600070205080204" pitchFamily="34" charset="-128"/>
            </a:endParaRPr>
          </a:p>
          <a:p>
            <a:r>
              <a:rPr lang="en-US" altLang="en-US" sz="1800" i="1" dirty="0">
                <a:latin typeface="Times New Roman" panose="02020603050405020304" pitchFamily="18" charset="0"/>
                <a:ea typeface="ＭＳ Ｐゴシック" panose="020B0600070205080204" pitchFamily="34" charset="-128"/>
              </a:rPr>
              <a:t>Sources: </a:t>
            </a:r>
            <a:r>
              <a:rPr lang="en-US" altLang="en-US" sz="1800" dirty="0">
                <a:latin typeface="Times New Roman" panose="02020603050405020304" pitchFamily="18" charset="0"/>
                <a:ea typeface="ＭＳ Ｐゴシック" panose="020B0600070205080204" pitchFamily="34" charset="-128"/>
              </a:rPr>
              <a:t>Money growth rates are computed using the data on M2 from the </a:t>
            </a:r>
            <a:r>
              <a:rPr lang="en-US" altLang="en-US" sz="1800" i="1" dirty="0">
                <a:latin typeface="Times New Roman" panose="02020603050405020304" pitchFamily="18" charset="0"/>
                <a:ea typeface="ＭＳ Ｐゴシック" panose="020B0600070205080204" pitchFamily="34" charset="-128"/>
              </a:rPr>
              <a:t>Historical Statistics of the United States </a:t>
            </a:r>
            <a:r>
              <a:rPr lang="en-US" altLang="en-US" sz="1800" dirty="0">
                <a:latin typeface="Times New Roman" panose="02020603050405020304" pitchFamily="18" charset="0"/>
                <a:ea typeface="ＭＳ Ｐゴシック" panose="020B0600070205080204" pitchFamily="34" charset="-128"/>
              </a:rPr>
              <a:t>(Cambridge: Cambridge University Press, 2006) and the </a:t>
            </a:r>
            <a:r>
              <a:rPr lang="en-US" altLang="en-US" sz="1800" i="1" dirty="0">
                <a:latin typeface="Times New Roman" panose="02020603050405020304" pitchFamily="18" charset="0"/>
                <a:ea typeface="ＭＳ Ｐゴシック" panose="020B0600070205080204" pitchFamily="34" charset="-128"/>
              </a:rPr>
              <a:t>Economic Report of the President, 2012</a:t>
            </a:r>
            <a:r>
              <a:rPr lang="en-US" altLang="en-US" sz="1800" dirty="0">
                <a:latin typeface="Times New Roman" panose="02020603050405020304" pitchFamily="18" charset="0"/>
                <a:ea typeface="ＭＳ Ｐゴシック" panose="020B0600070205080204" pitchFamily="34" charset="-128"/>
              </a:rPr>
              <a:t>. Inflation data are taken from John J. McCusker, “What Was the Inflation Rate Then?” Economic History Services, http://eh.net/hmit/inflation/. The “2000s” corresponds to the years 2000–2012.</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9"/>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9pPr>
          </a:lstStyle>
          <a:p>
            <a:fld id="{CF86E987-2857-44C3-8B5F-E49D756BA379}" type="slidenum">
              <a:rPr lang="en-GB" altLang="en-US" sz="1200">
                <a:solidFill>
                  <a:srgbClr val="000000"/>
                </a:solidFill>
              </a:rPr>
              <a:pPr/>
              <a:t>21</a:t>
            </a:fld>
            <a:endParaRPr lang="en-GB" altLang="en-US" sz="1200" dirty="0">
              <a:solidFill>
                <a:srgbClr val="000000"/>
              </a:solidFill>
            </a:endParaRPr>
          </a:p>
        </p:txBody>
      </p:sp>
      <p:sp>
        <p:nvSpPr>
          <p:cNvPr id="52227" name="Text Box 2"/>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defRPr sz="2400" i="1">
                <a:solidFill>
                  <a:schemeClr val="bg1"/>
                </a:solidFill>
                <a:latin typeface="Arial" charset="0"/>
                <a:ea typeface="Arial Unicode MS" charset="0"/>
                <a:cs typeface="Arial Unicode MS" charset="0"/>
              </a:defRPr>
            </a:lvl1pPr>
            <a:lvl2pPr marL="742950" indent="-285750">
              <a:defRPr sz="2400" i="1">
                <a:solidFill>
                  <a:schemeClr val="bg1"/>
                </a:solidFill>
                <a:latin typeface="Arial" charset="0"/>
                <a:ea typeface="Arial Unicode MS" charset="0"/>
                <a:cs typeface="Arial Unicode MS" charset="0"/>
              </a:defRPr>
            </a:lvl2pPr>
            <a:lvl3pPr>
              <a:defRPr sz="2400" i="1">
                <a:solidFill>
                  <a:schemeClr val="bg1"/>
                </a:solidFill>
                <a:latin typeface="Arial" charset="0"/>
                <a:ea typeface="Arial Unicode MS" charset="0"/>
                <a:cs typeface="Arial Unicode MS" charset="0"/>
              </a:defRPr>
            </a:lvl3pPr>
            <a:lvl4pPr>
              <a:defRPr sz="2400" i="1">
                <a:solidFill>
                  <a:schemeClr val="bg1"/>
                </a:solidFill>
                <a:latin typeface="Arial" charset="0"/>
                <a:ea typeface="Arial Unicode MS" charset="0"/>
                <a:cs typeface="Arial Unicode MS" charset="0"/>
              </a:defRPr>
            </a:lvl4pPr>
            <a:lvl5pPr>
              <a:defRPr sz="2400" i="1">
                <a:solidFill>
                  <a:schemeClr val="bg1"/>
                </a:solidFill>
                <a:latin typeface="Arial" charset="0"/>
                <a:ea typeface="Arial Unicode MS" charset="0"/>
                <a:cs typeface="Arial Unicode MS" charset="0"/>
              </a:defRPr>
            </a:lvl5pPr>
            <a:lvl6pPr marL="25146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6pPr>
            <a:lvl7pPr marL="29718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7pPr>
            <a:lvl8pPr marL="34290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8pPr>
            <a:lvl9pPr marL="38862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9pPr>
          </a:lstStyle>
          <a:p>
            <a:pPr>
              <a:defRPr/>
            </a:pPr>
            <a:endParaRPr lang="en-US" dirty="0"/>
          </a:p>
        </p:txBody>
      </p:sp>
      <mc:AlternateContent xmlns:mc="http://schemas.openxmlformats.org/markup-compatibility/2006" xmlns:a14="http://schemas.microsoft.com/office/drawing/2010/main">
        <mc:Choice Requires="a14">
          <p:sp>
            <p:nvSpPr>
              <p:cNvPr id="52228" name="Text Box 3"/>
              <p:cNvSpPr>
                <a:spLocks noGrp="1" noChangeArrowheads="1"/>
              </p:cNvSpPr>
              <p:nvPr>
                <p:ph type="body"/>
              </p:nvPr>
            </p:nvSpPr>
            <p:spPr>
              <a:xfrm>
                <a:off x="914400" y="4343400"/>
                <a:ext cx="5010150" cy="4106863"/>
              </a:xfrm>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blurRad="63500" dist="38099" dir="2700000" algn="ctr" rotWithShape="0">
                        <a:schemeClr val="bg2">
                          <a:alpha val="74997"/>
                        </a:schemeClr>
                      </a:outerShdw>
                    </a:effectLst>
                  </a14:hiddenEffects>
                </a:ext>
              </a:extLst>
            </p:spPr>
            <p:txBody>
              <a:bodyPr wrap="none" anchor="ctr"/>
              <a:lstStyle/>
              <a:p>
                <a:pPr marL="0" indent="0">
                  <a:buFont typeface="Arial" panose="020B0604020202020204" pitchFamily="34" charset="0"/>
                  <a:buNone/>
                </a:pPr>
                <a:r>
                  <a:rPr lang="en-US" sz="1200" b="1" i="1" u="none" strike="noStrike" kern="1200" baseline="0" dirty="0">
                    <a:solidFill>
                      <a:schemeClr val="tx1"/>
                    </a:solidFill>
                    <a:latin typeface="Arial" charset="0"/>
                    <a:ea typeface="ＭＳ Ｐゴシック" pitchFamily="1" charset="-128"/>
                    <a:cs typeface="ＭＳ Ｐゴシック" charset="0"/>
                  </a:rPr>
                  <a:t>Image: </a:t>
                </a:r>
                <a:r>
                  <a:rPr lang="en-US" sz="1200" b="0" i="0" u="none" strike="noStrike" kern="1200" baseline="0" dirty="0">
                    <a:solidFill>
                      <a:schemeClr val="tx1"/>
                    </a:solidFill>
                    <a:latin typeface="Arial" charset="0"/>
                    <a:ea typeface="ＭＳ Ｐゴシック" pitchFamily="1" charset="-128"/>
                    <a:cs typeface="ＭＳ Ｐゴシック" charset="0"/>
                  </a:rPr>
                  <a:t>Figure 8.4, </a:t>
                </a:r>
                <a:r>
                  <a:rPr lang="en-US" dirty="0"/>
                  <a:t>Money Growth and Inflation around the World, 1990–2021</a:t>
                </a:r>
              </a:p>
              <a:p>
                <a:pPr marL="0" indent="0">
                  <a:buFont typeface="Arial" panose="020B0604020202020204" pitchFamily="34" charset="0"/>
                  <a:buNone/>
                </a:pPr>
                <a:endParaRPr lang="en-US" altLang="en-US" sz="1200" dirty="0">
                  <a:latin typeface="Arial" panose="020B0604020202020204" pitchFamily="34" charset="0"/>
                  <a:ea typeface="ＭＳ Ｐゴシック" panose="020B0600070205080204" pitchFamily="34" charset="-128"/>
                </a:endParaRPr>
              </a:p>
              <a:p>
                <a:pPr marL="0" indent="0">
                  <a:buFont typeface="Arial" panose="020B0604020202020204" pitchFamily="34" charset="0"/>
                  <a:buNone/>
                </a:pPr>
                <a:r>
                  <a:rPr lang="en-US" altLang="en-US" sz="1200" dirty="0">
                    <a:latin typeface="Arial" panose="020B0604020202020204" pitchFamily="34" charset="0"/>
                    <a:ea typeface="ＭＳ Ｐゴシック" panose="020B0600070205080204" pitchFamily="34" charset="-128"/>
                  </a:rPr>
                  <a:t>The quantity theory also holds across countries: countries with rapid money growth experience high inflation. </a:t>
                </a: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Figure 8.4 plots the average annual growth rate of money and the average annual rate of inflation after 1990 across a sample of countries. </a:t>
                </a: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The one-for-one prediction of the quantity theory holds up quite well. </a:t>
                </a: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In the lower left corner, many countries have low money growth and low inflation.</a:t>
                </a:r>
              </a:p>
              <a:p>
                <a:pPr marL="628650" lvl="1"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In Denmark and Switzerland, </a:t>
                </a:r>
                <a:r>
                  <a:rPr lang="en-US" altLang="en-US" i="0" dirty="0">
                    <a:latin typeface="Cambria Math" panose="02040503050406030204" pitchFamily="18" charset="0"/>
                    <a:sym typeface="Times New Roman" panose="02020603050405020304" pitchFamily="18" charset="0"/>
                  </a:rPr>
                  <a:t>𝑔 </a:t>
                </a:r>
                <a:r>
                  <a:rPr lang="en-US" altLang="en-US" i="0" baseline="0" dirty="0">
                    <a:latin typeface="Cambria Math" panose="02040503050406030204" pitchFamily="18" charset="0"/>
                    <a:sym typeface="Times New Roman" panose="02020603050405020304" pitchFamily="18" charset="0"/>
                  </a:rPr>
                  <a:t>bar sub </a:t>
                </a:r>
                <a:r>
                  <a:rPr lang="en-US" altLang="en-US" b="0" i="0" dirty="0">
                    <a:latin typeface="Cambria Math" panose="02040503050406030204" pitchFamily="18" charset="0"/>
                    <a:sym typeface="Times New Roman" panose="02020603050405020304" pitchFamily="18" charset="0"/>
                  </a:rPr>
                  <a:t>𝑀 </a:t>
                </a:r>
                <a14:m>
                  <m:oMath xmlns:m="http://schemas.openxmlformats.org/officeDocument/2006/math">
                    <m:r>
                      <a:rPr lang="en-US" altLang="en-US" b="0" i="1" dirty="0" smtClean="0">
                        <a:latin typeface="Cambria Math" panose="02040503050406030204" pitchFamily="18" charset="0"/>
                        <a:ea typeface="Cambria Math" panose="02040503050406030204" pitchFamily="18" charset="0"/>
                        <a:sym typeface="Times New Roman" panose="02020603050405020304" pitchFamily="18" charset="0"/>
                      </a:rPr>
                      <m:t>≈</m:t>
                    </m:r>
                  </m:oMath>
                </a14:m>
                <a:r>
                  <a:rPr lang="en-US" altLang="en-US" b="0" i="0" dirty="0">
                    <a:latin typeface="Cambria Math" panose="02040503050406030204" pitchFamily="18" charset="0"/>
                    <a:sym typeface="Times New Roman" panose="02020603050405020304" pitchFamily="18" charset="0"/>
                  </a:rPr>
                  <a:t> 4%</a:t>
                </a:r>
                <a:r>
                  <a:rPr lang="en-US" sz="1200" b="0" i="0" u="none" strike="noStrike" kern="1200" baseline="0" dirty="0">
                    <a:solidFill>
                      <a:schemeClr val="tx1"/>
                    </a:solidFill>
                    <a:latin typeface="Arial" charset="0"/>
                    <a:ea typeface="ＭＳ Ｐゴシック" pitchFamily="1" charset="-128"/>
                    <a:cs typeface="ＭＳ Ｐゴシック" charset="0"/>
                  </a:rPr>
                  <a:t> and </a:t>
                </a:r>
                <a:r>
                  <a:rPr lang="en-US" sz="1200" b="0" i="0" u="none" strike="noStrike" kern="1200" baseline="0" dirty="0">
                    <a:solidFill>
                      <a:schemeClr val="tx1"/>
                    </a:solidFill>
                    <a:latin typeface="Cambria Math" panose="02040503050406030204" pitchFamily="18" charset="0"/>
                    <a:ea typeface="Cambria Math" panose="02040503050406030204" pitchFamily="18" charset="0"/>
                    <a:cs typeface="ＭＳ Ｐゴシック" charset="0"/>
                  </a:rPr>
                  <a:t>𝜋 </a:t>
                </a:r>
                <a14:m>
                  <m:oMath xmlns:m="http://schemas.openxmlformats.org/officeDocument/2006/math">
                    <m:r>
                      <a:rPr lang="en-US" sz="1200" b="0" i="1" u="none" strike="noStrike" kern="1200" baseline="0" dirty="0" smtClean="0">
                        <a:solidFill>
                          <a:schemeClr val="tx1"/>
                        </a:solidFill>
                        <a:latin typeface="Cambria Math" panose="02040503050406030204" pitchFamily="18" charset="0"/>
                        <a:ea typeface="Cambria Math" panose="02040503050406030204" pitchFamily="18" charset="0"/>
                        <a:cs typeface="ＭＳ Ｐゴシック" charset="0"/>
                      </a:rPr>
                      <m:t>≈</m:t>
                    </m:r>
                  </m:oMath>
                </a14:m>
                <a:r>
                  <a:rPr lang="en-US" sz="1200" b="0" i="0" u="none" strike="noStrike" kern="1200" baseline="0" dirty="0">
                    <a:solidFill>
                      <a:schemeClr val="tx1"/>
                    </a:solidFill>
                    <a:latin typeface="Cambria Math" panose="02040503050406030204" pitchFamily="18" charset="0"/>
                    <a:ea typeface="Cambria Math" panose="02040503050406030204" pitchFamily="18" charset="0"/>
                    <a:cs typeface="ＭＳ Ｐゴシック" charset="0"/>
                  </a:rPr>
                  <a:t> 1-2%</a:t>
                </a:r>
                <a:r>
                  <a:rPr lang="en-US" sz="1200" b="0" i="0" u="none" strike="noStrike" kern="1200" baseline="0" dirty="0">
                    <a:solidFill>
                      <a:schemeClr val="tx1"/>
                    </a:solidFill>
                    <a:latin typeface="Arial" charset="0"/>
                    <a:ea typeface="ＭＳ Ｐゴシック" pitchFamily="1" charset="-128"/>
                    <a:cs typeface="ＭＳ Ｐゴシック" charset="0"/>
                  </a:rPr>
                  <a:t>.</a:t>
                </a:r>
              </a:p>
              <a:p>
                <a:pPr marL="171450" lvl="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In the low-to-middle range,</a:t>
                </a:r>
              </a:p>
              <a:p>
                <a:pPr marL="628650" lvl="1"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Libya and Lesotho</a:t>
                </a: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Some countries have high inflation and high money growth:</a:t>
                </a:r>
              </a:p>
              <a:p>
                <a:pPr marL="628650" lvl="1"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Turkey and Zambia</a:t>
                </a:r>
              </a:p>
              <a:p>
                <a:pPr marL="171450" lvl="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Others have very high inflation and money growth:</a:t>
                </a:r>
              </a:p>
              <a:p>
                <a:pPr marL="628650" lvl="1"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Nicaragua and the Democratic Republic of the Congo</a:t>
                </a:r>
              </a:p>
              <a:p>
                <a:pPr marL="457200" lvl="1" indent="0">
                  <a:buFont typeface="Arial" panose="020B0604020202020204" pitchFamily="34" charset="0"/>
                  <a:buNone/>
                </a:pPr>
                <a:endParaRPr lang="en-US" altLang="en-US" sz="1800" i="1" dirty="0">
                  <a:latin typeface="Arial" panose="020B0604020202020204" pitchFamily="34" charset="0"/>
                  <a:ea typeface="ＭＳ Ｐゴシック" panose="020B0600070205080204" pitchFamily="34" charset="-128"/>
                </a:endParaRPr>
              </a:p>
              <a:p>
                <a:pPr>
                  <a:buFont typeface="Times New Roman" panose="02020603050405020304" pitchFamily="18" charset="0"/>
                  <a:buNone/>
                </a:pPr>
                <a:r>
                  <a:rPr lang="en-US" altLang="en-US" sz="1800" i="1" dirty="0">
                    <a:latin typeface="Arial" panose="020B0604020202020204" pitchFamily="34" charset="0"/>
                    <a:ea typeface="ＭＳ Ｐゴシック" panose="020B0600070205080204" pitchFamily="34" charset="-128"/>
                  </a:rPr>
                  <a:t>Source: </a:t>
                </a:r>
                <a:r>
                  <a:rPr lang="en-US" altLang="en-US" sz="1800" dirty="0">
                    <a:latin typeface="Arial" panose="020B0604020202020204" pitchFamily="34" charset="0"/>
                    <a:ea typeface="ＭＳ Ｐゴシック" panose="020B0600070205080204" pitchFamily="34" charset="-128"/>
                  </a:rPr>
                  <a:t>World Bank, </a:t>
                </a:r>
                <a:r>
                  <a:rPr lang="en-US" altLang="en-US" sz="1800" i="1" dirty="0">
                    <a:latin typeface="Arial" panose="020B0604020202020204" pitchFamily="34" charset="0"/>
                    <a:ea typeface="ＭＳ Ｐゴシック" panose="020B0600070205080204" pitchFamily="34" charset="-128"/>
                  </a:rPr>
                  <a:t>World Development Indicators</a:t>
                </a:r>
                <a:r>
                  <a:rPr lang="en-US" altLang="en-US" sz="1800" dirty="0">
                    <a:latin typeface="Arial" panose="020B0604020202020204" pitchFamily="34" charset="0"/>
                    <a:ea typeface="ＭＳ Ｐゴシック" panose="020B0600070205080204" pitchFamily="34" charset="-128"/>
                  </a:rPr>
                  <a:t>. The figure plots the average annual percentage change in the price level (inflation) and money supply for a sample of countries. Ratio scales are used for both axes.</a:t>
                </a:r>
              </a:p>
            </p:txBody>
          </p:sp>
        </mc:Choice>
        <mc:Fallback xmlns="">
          <p:sp>
            <p:nvSpPr>
              <p:cNvPr id="52228" name="Text Box 3"/>
              <p:cNvSpPr>
                <a:spLocks noGrp="1" noChangeArrowheads="1"/>
              </p:cNvSpPr>
              <p:nvPr>
                <p:ph type="body"/>
              </p:nvPr>
            </p:nvSpPr>
            <p:spPr>
              <a:xfrm>
                <a:off x="914400" y="4343400"/>
                <a:ext cx="5010150" cy="41068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marL="171450" indent="-171450">
                  <a:buFont typeface="Arial" panose="020B0604020202020204" pitchFamily="34" charset="0"/>
                  <a:buChar char="•"/>
                </a:pPr>
                <a:r>
                  <a:rPr lang="en-US" altLang="en-US" sz="1200" dirty="0">
                    <a:latin typeface="Arial" panose="020B0604020202020204" pitchFamily="34" charset="0"/>
                    <a:ea typeface="ＭＳ Ｐゴシック" panose="020B0600070205080204" pitchFamily="34" charset="-128"/>
                  </a:rPr>
                  <a:t>The quantity theory also holds across countries: countries with rapid money growth experience high inflation. </a:t>
                </a: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Figure 8.3 plots the average annual growth rate of money and the average annual rate of inflation after 1990 across a sample of countries. </a:t>
                </a: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The one-for-one prediction of the quantity theory holds up quite well. </a:t>
                </a: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In the lower left corner, many countries have low money growth and low inflation.</a:t>
                </a:r>
              </a:p>
              <a:p>
                <a:pPr marL="628650" lvl="1"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In Denmark and Switzerland, </a:t>
                </a:r>
                <a:r>
                  <a:rPr lang="en-US" altLang="en-US" i="0" dirty="0">
                    <a:latin typeface="Cambria Math" panose="02040503050406030204" pitchFamily="18" charset="0"/>
                    <a:sym typeface="Times New Roman" panose="02020603050405020304" pitchFamily="18" charset="0"/>
                  </a:rPr>
                  <a:t>𝑔 ̅_</a:t>
                </a:r>
                <a:r>
                  <a:rPr lang="en-US" altLang="en-US" b="0" i="0" dirty="0">
                    <a:latin typeface="Cambria Math" panose="02040503050406030204" pitchFamily="18" charset="0"/>
                    <a:sym typeface="Times New Roman" panose="02020603050405020304" pitchFamily="18" charset="0"/>
                  </a:rPr>
                  <a:t>𝑀 </a:t>
                </a:r>
                <a:r>
                  <a:rPr lang="en-US" altLang="en-US" b="0" i="0" dirty="0">
                    <a:latin typeface="Cambria Math" panose="02040503050406030204" pitchFamily="18" charset="0"/>
                    <a:ea typeface="Cambria Math" panose="02040503050406030204" pitchFamily="18" charset="0"/>
                    <a:sym typeface="Times New Roman" panose="02020603050405020304" pitchFamily="18" charset="0"/>
                  </a:rPr>
                  <a:t>≈</a:t>
                </a:r>
                <a:r>
                  <a:rPr lang="en-US" altLang="en-US" b="0" i="0" dirty="0">
                    <a:latin typeface="Cambria Math" panose="02040503050406030204" pitchFamily="18" charset="0"/>
                    <a:sym typeface="Times New Roman" panose="02020603050405020304" pitchFamily="18" charset="0"/>
                  </a:rPr>
                  <a:t> 4%</a:t>
                </a:r>
                <a:r>
                  <a:rPr lang="en-US" sz="1200" b="0" i="0" u="none" strike="noStrike" kern="1200" baseline="0" dirty="0">
                    <a:solidFill>
                      <a:schemeClr val="tx1"/>
                    </a:solidFill>
                    <a:latin typeface="Arial" charset="0"/>
                    <a:ea typeface="ＭＳ Ｐゴシック" pitchFamily="1" charset="-128"/>
                    <a:cs typeface="ＭＳ Ｐゴシック" charset="0"/>
                  </a:rPr>
                  <a:t> and </a:t>
                </a:r>
                <a:r>
                  <a:rPr lang="en-US" sz="1200" b="0" i="0" u="none" strike="noStrike" kern="1200" baseline="0" dirty="0">
                    <a:solidFill>
                      <a:schemeClr val="tx1"/>
                    </a:solidFill>
                    <a:latin typeface="Cambria Math" panose="02040503050406030204" pitchFamily="18" charset="0"/>
                    <a:ea typeface="Cambria Math" panose="02040503050406030204" pitchFamily="18" charset="0"/>
                    <a:cs typeface="ＭＳ Ｐゴシック" charset="0"/>
                  </a:rPr>
                  <a:t>𝜋 ≈ 1-2%</a:t>
                </a:r>
                <a:r>
                  <a:rPr lang="en-US" sz="1200" b="0" i="0" u="none" strike="noStrike" kern="1200" baseline="0" dirty="0">
                    <a:solidFill>
                      <a:schemeClr val="tx1"/>
                    </a:solidFill>
                    <a:latin typeface="Arial" charset="0"/>
                    <a:ea typeface="ＭＳ Ｐゴシック" pitchFamily="1" charset="-128"/>
                    <a:cs typeface="ＭＳ Ｐゴシック" charset="0"/>
                  </a:rPr>
                  <a:t>.</a:t>
                </a:r>
              </a:p>
              <a:p>
                <a:pPr marL="171450" lvl="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In the low-to-middle range,</a:t>
                </a:r>
              </a:p>
              <a:p>
                <a:pPr marL="628650" lvl="1"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Libya and Lesotho</a:t>
                </a: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Some countries have high inflation and high money growth:</a:t>
                </a:r>
              </a:p>
              <a:p>
                <a:pPr marL="628650" lvl="1"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Turkey and Zambia</a:t>
                </a:r>
              </a:p>
              <a:p>
                <a:pPr marL="171450" lvl="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Others have very high inflation and money growth:</a:t>
                </a:r>
              </a:p>
              <a:p>
                <a:pPr marL="628650" lvl="1"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Nicaragua and the Democratic Republic of the Congo</a:t>
                </a:r>
              </a:p>
              <a:p>
                <a:pPr marL="457200" lvl="1" indent="0">
                  <a:buFont typeface="Arial" panose="020B0604020202020204" pitchFamily="34" charset="0"/>
                  <a:buNone/>
                </a:pPr>
                <a:endParaRPr lang="en-US" altLang="en-US" sz="1800" i="1" dirty="0">
                  <a:latin typeface="Arial" panose="020B0604020202020204" pitchFamily="34" charset="0"/>
                  <a:ea typeface="ＭＳ Ｐゴシック" panose="020B0600070205080204" pitchFamily="34" charset="-128"/>
                </a:endParaRPr>
              </a:p>
              <a:p>
                <a:pPr>
                  <a:buFont typeface="Times New Roman" panose="02020603050405020304" pitchFamily="18" charset="0"/>
                  <a:buNone/>
                </a:pPr>
                <a:r>
                  <a:rPr lang="en-US" altLang="en-US" sz="1800" i="1" dirty="0">
                    <a:latin typeface="Arial" panose="020B0604020202020204" pitchFamily="34" charset="0"/>
                    <a:ea typeface="ＭＳ Ｐゴシック" panose="020B0600070205080204" pitchFamily="34" charset="-128"/>
                  </a:rPr>
                  <a:t>Source: </a:t>
                </a:r>
                <a:r>
                  <a:rPr lang="en-US" altLang="en-US" sz="1800" dirty="0">
                    <a:latin typeface="Arial" panose="020B0604020202020204" pitchFamily="34" charset="0"/>
                    <a:ea typeface="ＭＳ Ｐゴシック" panose="020B0600070205080204" pitchFamily="34" charset="-128"/>
                  </a:rPr>
                  <a:t>World Bank, </a:t>
                </a:r>
                <a:r>
                  <a:rPr lang="en-US" altLang="en-US" sz="1800" i="1" dirty="0">
                    <a:latin typeface="Arial" panose="020B0604020202020204" pitchFamily="34" charset="0"/>
                    <a:ea typeface="ＭＳ Ｐゴシック" panose="020B0600070205080204" pitchFamily="34" charset="-128"/>
                  </a:rPr>
                  <a:t>World Development Indicators</a:t>
                </a:r>
                <a:r>
                  <a:rPr lang="en-US" altLang="en-US" sz="1800" dirty="0">
                    <a:latin typeface="Arial" panose="020B0604020202020204" pitchFamily="34" charset="0"/>
                    <a:ea typeface="ＭＳ Ｐゴシック" panose="020B0600070205080204" pitchFamily="34" charset="-128"/>
                  </a:rPr>
                  <a:t>. The figure plots the average annual percentage change in the price level (inflation) and money supply for a sample of countries. Ratio scales are used for both axes.</a:t>
                </a:r>
              </a:p>
            </p:txBody>
          </p:sp>
        </mc:Fallback>
      </mc:AlternateContent>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198F7AD-D9B0-4A43-AB57-AA56DEBAC502}" type="slidenum">
              <a:rPr lang="en-US" altLang="en-US" sz="1200"/>
              <a:pPr/>
              <a:t>22</a:t>
            </a:fld>
            <a:endParaRPr lang="en-US" altLang="en-US" sz="1200" dirty="0"/>
          </a:p>
        </p:txBody>
      </p:sp>
      <p:sp>
        <p:nvSpPr>
          <p:cNvPr id="75778" name="Rectangle 2"/>
          <p:cNvSpPr>
            <a:spLocks noGrp="1" noRot="1" noChangeAspect="1" noChangeArrowheads="1" noTextEdit="1"/>
          </p:cNvSpPr>
          <p:nvPr>
            <p:ph type="sldImg"/>
          </p:nvPr>
        </p:nvSpPr>
        <p:spPr>
          <a:xfrm>
            <a:off x="381000" y="685800"/>
            <a:ext cx="6096000" cy="3429000"/>
          </a:xfrm>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If a country were to replace its currency</a:t>
            </a:r>
            <a:r>
              <a:rPr lang="en-US" altLang="en-US" baseline="0" dirty="0">
                <a:latin typeface="Arial" panose="020B0604020202020204" pitchFamily="34" charset="0"/>
                <a:ea typeface="ＭＳ Ｐゴシック" panose="020B0600070205080204" pitchFamily="34" charset="-128"/>
              </a:rPr>
              <a:t> with a new one,</a:t>
            </a:r>
            <a:r>
              <a:rPr lang="en-US" altLang="en-US" dirty="0">
                <a:latin typeface="Arial" panose="020B0604020202020204" pitchFamily="34" charset="0"/>
                <a:ea typeface="ＭＳ Ｐゴシック" panose="020B0600070205080204" pitchFamily="34" charset="-128"/>
              </a:rPr>
              <a:t> and e</a:t>
            </a:r>
            <a:r>
              <a:rPr lang="en-US" altLang="en-US" baseline="0" dirty="0">
                <a:latin typeface="Arial" panose="020B0604020202020204" pitchFamily="34" charset="0"/>
                <a:ea typeface="ＭＳ Ｐゴシック" panose="020B0600070205080204" pitchFamily="34" charset="-128"/>
              </a:rPr>
              <a:t>very green dollar was replaced with a blue dollar,</a:t>
            </a:r>
            <a:r>
              <a:rPr lang="en-US" altLang="en-US" dirty="0">
                <a:latin typeface="Arial" panose="020B0604020202020204" pitchFamily="34" charset="0"/>
                <a:ea typeface="ＭＳ Ｐゴシック" panose="020B0600070205080204" pitchFamily="34" charset="-128"/>
              </a:rPr>
              <a:t> </a:t>
            </a:r>
            <a:r>
              <a:rPr lang="en-US" altLang="en-US" baseline="0" dirty="0">
                <a:latin typeface="Arial" panose="020B0604020202020204" pitchFamily="34" charset="0"/>
                <a:ea typeface="ＭＳ Ｐゴシック" panose="020B0600070205080204" pitchFamily="34" charset="-128"/>
              </a:rPr>
              <a:t>relative prices would be unchanged.</a:t>
            </a:r>
          </a:p>
          <a:p>
            <a:pPr marL="628650" lvl="1" indent="-171450" eaLnBrk="1" hangingPunct="1">
              <a:buFont typeface="Arial" panose="020B0604020202020204" pitchFamily="34" charset="0"/>
              <a:buChar char="•"/>
            </a:pPr>
            <a:r>
              <a:rPr lang="en-US" altLang="en-US" baseline="0" dirty="0">
                <a:latin typeface="Arial" panose="020B0604020202020204" pitchFamily="34" charset="0"/>
                <a:ea typeface="ＭＳ Ｐゴシック" panose="020B0600070205080204" pitchFamily="34" charset="-128"/>
              </a:rPr>
              <a:t>Producers and consumers would not change their behavior.</a:t>
            </a:r>
          </a:p>
          <a:p>
            <a:pPr marL="457200" lvl="1" indent="0" eaLnBrk="1" hangingPunct="1">
              <a:buFont typeface="Arial" panose="020B0604020202020204" pitchFamily="34" charset="0"/>
              <a:buNone/>
            </a:pPr>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7E29E0D-8575-4CAF-8CD3-658B7B502AB8}" type="slidenum">
              <a:rPr lang="en-US" altLang="en-US" sz="1200"/>
              <a:pPr/>
              <a:t>23</a:t>
            </a:fld>
            <a:endParaRPr lang="en-US" altLang="en-US" sz="1200" dirty="0"/>
          </a:p>
        </p:txBody>
      </p:sp>
      <p:sp>
        <p:nvSpPr>
          <p:cNvPr id="77826" name="Rectangle 2"/>
          <p:cNvSpPr>
            <a:spLocks noGrp="1" noRot="1" noChangeAspect="1" noChangeArrowheads="1" noTextEdit="1"/>
          </p:cNvSpPr>
          <p:nvPr>
            <p:ph type="sldImg"/>
          </p:nvPr>
        </p:nvSpPr>
        <p:spPr>
          <a:xfrm>
            <a:off x="381000" y="685800"/>
            <a:ext cx="6096000" cy="3429000"/>
          </a:xfrm>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Now, suppose that the</a:t>
            </a:r>
            <a:r>
              <a:rPr lang="en-US" altLang="en-US" baseline="0" dirty="0">
                <a:latin typeface="Arial" panose="020B0604020202020204" pitchFamily="34" charset="0"/>
                <a:ea typeface="ＭＳ Ｐゴシック" panose="020B0600070205080204" pitchFamily="34" charset="-128"/>
              </a:rPr>
              <a:t> central bank doubles the money supply instead of changing the currency color.</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All</a:t>
            </a:r>
            <a:r>
              <a:rPr lang="en-US" altLang="en-US" baseline="0" dirty="0">
                <a:latin typeface="Arial" panose="020B0604020202020204" pitchFamily="34" charset="0"/>
                <a:ea typeface="ＭＳ Ｐゴシック" panose="020B0600070205080204" pitchFamily="34" charset="-128"/>
              </a:rPr>
              <a:t> prices would double; </a:t>
            </a:r>
            <a:r>
              <a:rPr lang="en-US" altLang="en-US" dirty="0">
                <a:latin typeface="Arial" panose="020B0604020202020204" pitchFamily="34" charset="0"/>
                <a:ea typeface="ＭＳ Ｐゴシック" panose="020B0600070205080204" pitchFamily="34" charset="-128"/>
              </a:rPr>
              <a:t>relative prices will not have changed.</a:t>
            </a:r>
          </a:p>
          <a:p>
            <a:pPr marL="6286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Again, there’</a:t>
            </a:r>
            <a:r>
              <a:rPr lang="en-US" altLang="ja-JP" dirty="0">
                <a:latin typeface="Arial" panose="020B0604020202020204" pitchFamily="34" charset="0"/>
                <a:ea typeface="ＭＳ Ｐゴシック" panose="020B0600070205080204" pitchFamily="34" charset="-128"/>
              </a:rPr>
              <a:t>s no reason for anyone to change any real behavior.</a:t>
            </a:r>
          </a:p>
          <a:p>
            <a:pPr marL="628650" lvl="1"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The quantity of goods produced and the allocation of those goods is unaffected. </a:t>
            </a:r>
          </a:p>
          <a:p>
            <a:pPr marL="171450" lvl="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The neutrality</a:t>
            </a:r>
            <a:r>
              <a:rPr lang="en-US" altLang="ja-JP" baseline="0" dirty="0">
                <a:latin typeface="Arial" panose="020B0604020202020204" pitchFamily="34" charset="0"/>
                <a:ea typeface="ＭＳ Ｐゴシック" panose="020B0600070205080204" pitchFamily="34" charset="-128"/>
              </a:rPr>
              <a:t> of money:</a:t>
            </a:r>
          </a:p>
          <a:p>
            <a:pPr marL="628650" lvl="1"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Changes in the money supply have no real effects on the economy and only affect prices.</a:t>
            </a:r>
            <a:endParaRPr lang="en-US" altLang="ja-JP" b="0" dirty="0">
              <a:latin typeface="Arial" panose="020B0604020202020204" pitchFamily="34" charset="0"/>
              <a:ea typeface="ＭＳ Ｐゴシック" panose="020B0600070205080204" pitchFamily="34" charset="-128"/>
            </a:endParaRPr>
          </a:p>
          <a:p>
            <a:pPr marL="171450" lvl="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In</a:t>
            </a:r>
            <a:r>
              <a:rPr lang="en-US" altLang="ja-JP" baseline="0" dirty="0">
                <a:latin typeface="Arial" panose="020B0604020202020204" pitchFamily="34" charset="0"/>
                <a:ea typeface="ＭＳ Ｐゴシック" panose="020B0600070205080204" pitchFamily="34" charset="-128"/>
              </a:rPr>
              <a:t> the long run, this makes sense.</a:t>
            </a:r>
          </a:p>
          <a:p>
            <a:pPr marL="171450" lvl="0" indent="-171450" eaLnBrk="1" hangingPunct="1">
              <a:buFont typeface="Arial" panose="020B0604020202020204" pitchFamily="34" charset="0"/>
              <a:buChar char="•"/>
            </a:pPr>
            <a:r>
              <a:rPr lang="en-US" altLang="ja-JP" baseline="0" dirty="0">
                <a:latin typeface="Arial" panose="020B0604020202020204" pitchFamily="34" charset="0"/>
                <a:ea typeface="ＭＳ Ｐゴシック" panose="020B0600070205080204" pitchFamily="34" charset="-128"/>
              </a:rPr>
              <a:t>In the short run, empirical evidence suggests that </a:t>
            </a:r>
            <a:r>
              <a:rPr lang="en-US" altLang="ja-JP" dirty="0">
                <a:latin typeface="Arial" panose="020B0604020202020204" pitchFamily="34" charset="0"/>
                <a:ea typeface="ＭＳ Ｐゴシック" panose="020B0600070205080204" pitchFamily="34" charset="-128"/>
              </a:rPr>
              <a:t>the neutrality of money does not.</a:t>
            </a:r>
          </a:p>
          <a:p>
            <a:pPr marL="171450" lvl="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Nominal prices do </a:t>
            </a:r>
            <a:r>
              <a:rPr lang="en-US" altLang="ja-JP" i="1" dirty="0">
                <a:latin typeface="Arial" panose="020B0604020202020204" pitchFamily="34" charset="0"/>
                <a:ea typeface="ＭＳ Ｐゴシック" panose="020B0600070205080204" pitchFamily="34" charset="-128"/>
              </a:rPr>
              <a:t>not </a:t>
            </a:r>
            <a:r>
              <a:rPr lang="en-US" altLang="ja-JP" dirty="0">
                <a:latin typeface="Arial" panose="020B0604020202020204" pitchFamily="34" charset="0"/>
                <a:ea typeface="ＭＳ Ｐゴシック" panose="020B0600070205080204" pitchFamily="34" charset="-128"/>
              </a:rPr>
              <a:t>respond immediately and precisely to changes in the money supply, so changes in the money supply </a:t>
            </a:r>
            <a:r>
              <a:rPr lang="en-US" altLang="ja-JP" i="1" dirty="0">
                <a:latin typeface="Arial" panose="020B0604020202020204" pitchFamily="34" charset="0"/>
                <a:ea typeface="ＭＳ Ｐゴシック" panose="020B0600070205080204" pitchFamily="34" charset="-128"/>
              </a:rPr>
              <a:t>can </a:t>
            </a:r>
            <a:r>
              <a:rPr lang="en-US" altLang="ja-JP" dirty="0">
                <a:latin typeface="Arial" panose="020B0604020202020204" pitchFamily="34" charset="0"/>
                <a:ea typeface="ＭＳ Ｐゴシック" panose="020B0600070205080204" pitchFamily="34" charset="-128"/>
              </a:rPr>
              <a:t>affect the real side of the economy over short horizons. </a:t>
            </a:r>
          </a:p>
          <a:p>
            <a:pPr marL="171450" lvl="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The classical dichotomy provides a good description of how the economy behaves in the long run but not in the short.</a:t>
            </a:r>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1581D45-04F3-44E6-ABE1-C9E4B4A75317}" type="slidenum">
              <a:rPr lang="en-US" altLang="en-US" sz="1200"/>
              <a:pPr/>
              <a:t>24</a:t>
            </a:fld>
            <a:endParaRPr lang="en-US" altLang="en-US" sz="1200" dirty="0"/>
          </a:p>
        </p:txBody>
      </p:sp>
      <p:sp>
        <p:nvSpPr>
          <p:cNvPr id="79874" name="Rectangle 2"/>
          <p:cNvSpPr>
            <a:spLocks noGrp="1" noRot="1" noChangeAspect="1" noChangeArrowheads="1" noTextEdit="1"/>
          </p:cNvSpPr>
          <p:nvPr>
            <p:ph type="sldImg"/>
          </p:nvPr>
        </p:nvSpPr>
        <p:spPr>
          <a:xfrm>
            <a:off x="381000" y="685800"/>
            <a:ext cx="6096000" cy="3429000"/>
          </a:xfrm>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In the long run, </a:t>
            </a:r>
            <a:r>
              <a:rPr lang="en-US" altLang="en-US" b="0" dirty="0">
                <a:latin typeface="Arial" panose="020B0604020202020204" pitchFamily="34" charset="0"/>
                <a:ea typeface="ＭＳ Ｐゴシック" panose="020B0600070205080204" pitchFamily="34" charset="-128"/>
              </a:rPr>
              <a:t>the real interest rate is equal </a:t>
            </a:r>
            <a:r>
              <a:rPr lang="en-US" altLang="en-US" dirty="0">
                <a:latin typeface="Arial" panose="020B0604020202020204" pitchFamily="34" charset="0"/>
                <a:ea typeface="ＭＳ Ｐゴシック" panose="020B0600070205080204" pitchFamily="34" charset="-128"/>
              </a:rPr>
              <a:t>to the marginal product of capital.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 real interest rate is the real return to purchasing a unit of capital, investing it, reaping the return to the investment, and then selling the capital.</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It is the total amount (in consumption goods) you earn by this process.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 nominal interest rate is different; it is the stated</a:t>
            </a:r>
            <a:r>
              <a:rPr lang="en-US" altLang="en-US" baseline="0" dirty="0">
                <a:latin typeface="Arial" panose="020B0604020202020204" pitchFamily="34" charset="0"/>
                <a:ea typeface="ＭＳ Ｐゴシック" panose="020B0600070205080204" pitchFamily="34" charset="-128"/>
              </a:rPr>
              <a:t> rate of return for saving.</a:t>
            </a:r>
          </a:p>
          <a:p>
            <a:pPr marL="171450" indent="-171450" eaLnBrk="1" hangingPunct="1">
              <a:buFont typeface="Arial" panose="020B0604020202020204" pitchFamily="34" charset="0"/>
              <a:buChar char="•"/>
            </a:pPr>
            <a:r>
              <a:rPr lang="en-US" altLang="en-US" baseline="0" dirty="0">
                <a:latin typeface="Arial" panose="020B0604020202020204" pitchFamily="34" charset="0"/>
                <a:ea typeface="ＭＳ Ｐゴシック" panose="020B0600070205080204" pitchFamily="34" charset="-128"/>
              </a:rPr>
              <a:t>This is the interest you earn by taking money, putting it into a savings account, and earning a rate of return.</a:t>
            </a:r>
            <a:endParaRPr lang="en-US" altLang="en-US" dirty="0">
              <a:latin typeface="Arial" panose="020B0604020202020204" pitchFamily="34" charset="0"/>
              <a:ea typeface="ＭＳ Ｐゴシック" panose="020B0600070205080204" pitchFamily="34" charset="-128"/>
            </a:endParaRP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 real interest rate is paid in goods, while the nominal interest rate is paid in units of currency, like dollars.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B3AD102-BD4E-40CD-9EA1-669B3A55EDE6}" type="slidenum">
              <a:rPr lang="en-US" altLang="en-US" sz="1200"/>
              <a:pPr/>
              <a:t>25</a:t>
            </a:fld>
            <a:endParaRPr lang="en-US" altLang="en-US" sz="1200" dirty="0"/>
          </a:p>
        </p:txBody>
      </p:sp>
      <p:sp>
        <p:nvSpPr>
          <p:cNvPr id="81922" name="Rectangle 2"/>
          <p:cNvSpPr>
            <a:spLocks noGrp="1" noRot="1" noChangeAspect="1" noChangeArrowheads="1" noTextEdit="1"/>
          </p:cNvSpPr>
          <p:nvPr>
            <p:ph type="sldImg"/>
          </p:nvPr>
        </p:nvSpPr>
        <p:spPr>
          <a:xfrm>
            <a:off x="381000" y="685800"/>
            <a:ext cx="6096000" cy="3429000"/>
          </a:xfrm>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 price</a:t>
            </a:r>
            <a:r>
              <a:rPr lang="en-US" altLang="en-US" baseline="0" dirty="0">
                <a:latin typeface="Arial" panose="020B0604020202020204" pitchFamily="34" charset="0"/>
                <a:ea typeface="ＭＳ Ｐゴシック" panose="020B0600070205080204" pitchFamily="34" charset="-128"/>
              </a:rPr>
              <a:t> level allows us to convert nominal GDP to real GDP.</a:t>
            </a:r>
          </a:p>
          <a:p>
            <a:pPr marL="171450" indent="-171450" eaLnBrk="1" hangingPunct="1">
              <a:buFont typeface="Arial" panose="020B0604020202020204" pitchFamily="34" charset="0"/>
              <a:buChar char="•"/>
            </a:pPr>
            <a:r>
              <a:rPr lang="en-US" altLang="en-US" baseline="0" dirty="0">
                <a:latin typeface="Arial" panose="020B0604020202020204" pitchFamily="34" charset="0"/>
                <a:ea typeface="ＭＳ Ｐゴシック" panose="020B0600070205080204" pitchFamily="34" charset="-128"/>
              </a:rPr>
              <a:t>Interest </a:t>
            </a:r>
            <a:r>
              <a:rPr lang="en-US" altLang="en-US" dirty="0">
                <a:latin typeface="Arial" panose="020B0604020202020204" pitchFamily="34" charset="0"/>
                <a:ea typeface="ＭＳ Ｐゴシック" panose="020B0600070205080204" pitchFamily="34" charset="-128"/>
              </a:rPr>
              <a:t>rates are the return over the course of a year.</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Therefore, the difference between the nominal interest rate and the real interest rate is the </a:t>
            </a:r>
            <a:r>
              <a:rPr lang="en-US" altLang="en-US" i="1" dirty="0">
                <a:latin typeface="Arial" panose="020B0604020202020204" pitchFamily="34" charset="0"/>
                <a:ea typeface="ＭＳ Ｐゴシック" panose="020B0600070205080204" pitchFamily="34" charset="-128"/>
              </a:rPr>
              <a:t>change </a:t>
            </a:r>
            <a:r>
              <a:rPr lang="en-US" altLang="en-US" dirty="0">
                <a:latin typeface="Arial" panose="020B0604020202020204" pitchFamily="34" charset="0"/>
                <a:ea typeface="ＭＳ Ｐゴシック" panose="020B0600070205080204" pitchFamily="34" charset="-128"/>
              </a:rPr>
              <a:t>in the price level, or the rate of inflation. </a:t>
            </a:r>
          </a:p>
          <a:p>
            <a:pPr marL="171450" lvl="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 relationship between nominal</a:t>
            </a:r>
            <a:r>
              <a:rPr lang="en-US" altLang="en-US" baseline="0" dirty="0">
                <a:latin typeface="Arial" panose="020B0604020202020204" pitchFamily="34" charset="0"/>
                <a:ea typeface="ＭＳ Ｐゴシック" panose="020B0600070205080204" pitchFamily="34" charset="-128"/>
              </a:rPr>
              <a:t> and real interest rates was developed by Irving Fisher.</a:t>
            </a:r>
          </a:p>
          <a:p>
            <a:pPr marL="171450" lvl="0" indent="-171450" eaLnBrk="1" hangingPunct="1">
              <a:buFont typeface="Arial" panose="020B0604020202020204" pitchFamily="34" charset="0"/>
              <a:buChar char="•"/>
            </a:pPr>
            <a:r>
              <a:rPr lang="en-US" altLang="en-US" baseline="0" dirty="0">
                <a:latin typeface="Arial" panose="020B0604020202020204" pitchFamily="34" charset="0"/>
                <a:ea typeface="ＭＳ Ｐゴシック" panose="020B0600070205080204" pitchFamily="34" charset="-128"/>
              </a:rPr>
              <a:t>If the real interest rate</a:t>
            </a:r>
            <a:r>
              <a:rPr lang="en-US" altLang="en-US" dirty="0">
                <a:latin typeface="Arial" panose="020B0604020202020204" pitchFamily="34" charset="0"/>
                <a:ea typeface="ＭＳ Ｐゴシック" panose="020B0600070205080204" pitchFamily="34" charset="-128"/>
              </a:rPr>
              <a:t> equals </a:t>
            </a:r>
            <a:r>
              <a:rPr lang="en-US" altLang="en-US" baseline="0" dirty="0">
                <a:latin typeface="Arial" panose="020B0604020202020204" pitchFamily="34" charset="0"/>
                <a:ea typeface="ＭＳ Ｐゴシック" panose="020B0600070205080204" pitchFamily="34" charset="-128"/>
              </a:rPr>
              <a:t>5 percent, and the rate of inflation</a:t>
            </a:r>
            <a:r>
              <a:rPr lang="en-US" altLang="en-US" dirty="0">
                <a:latin typeface="Arial" panose="020B0604020202020204" pitchFamily="34" charset="0"/>
                <a:ea typeface="ＭＳ Ｐゴシック" panose="020B0600070205080204" pitchFamily="34" charset="-128"/>
              </a:rPr>
              <a:t> equals </a:t>
            </a:r>
            <a:r>
              <a:rPr lang="en-US" altLang="en-US" baseline="0" dirty="0">
                <a:latin typeface="Arial" panose="020B0604020202020204" pitchFamily="34" charset="0"/>
                <a:ea typeface="ＭＳ Ｐゴシック" panose="020B0600070205080204" pitchFamily="34" charset="-128"/>
              </a:rPr>
              <a:t>3 percent,</a:t>
            </a:r>
            <a:r>
              <a:rPr lang="en-US" altLang="en-US" dirty="0">
                <a:latin typeface="Arial" panose="020B0604020202020204" pitchFamily="34" charset="0"/>
                <a:ea typeface="ＭＳ Ｐゴシック" panose="020B0600070205080204" pitchFamily="34" charset="-128"/>
              </a:rPr>
              <a:t> </a:t>
            </a:r>
            <a:r>
              <a:rPr lang="en-US" altLang="en-US" baseline="0" dirty="0">
                <a:latin typeface="Arial" panose="020B0604020202020204" pitchFamily="34" charset="0"/>
                <a:ea typeface="ＭＳ Ｐゴシック" panose="020B0600070205080204" pitchFamily="34" charset="-128"/>
              </a:rPr>
              <a:t>then the nominal interest rate will be about 8 percent.</a:t>
            </a:r>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A7E007E-3845-4E9D-ABCE-818DFE154F4B}" type="slidenum">
              <a:rPr lang="en-US" altLang="en-US" sz="1200"/>
              <a:pPr/>
              <a:t>26</a:t>
            </a:fld>
            <a:endParaRPr lang="en-US" altLang="en-US" sz="1200" dirty="0"/>
          </a:p>
        </p:txBody>
      </p:sp>
      <p:sp>
        <p:nvSpPr>
          <p:cNvPr id="83970" name="Rectangle 2"/>
          <p:cNvSpPr>
            <a:spLocks noGrp="1" noRot="1" noChangeAspect="1" noChangeArrowheads="1" noTextEdit="1"/>
          </p:cNvSpPr>
          <p:nvPr>
            <p:ph type="sldImg"/>
          </p:nvPr>
        </p:nvSpPr>
        <p:spPr>
          <a:xfrm>
            <a:off x="381000" y="685800"/>
            <a:ext cx="6096000" cy="3429000"/>
          </a:xfrm>
          <a:ln/>
        </p:spPr>
      </p:sp>
      <p:sp>
        <p:nvSpPr>
          <p:cNvPr id="83971" name="Rectangle 3"/>
          <p:cNvSpPr>
            <a:spLocks noGrp="1" noChangeArrowheads="1"/>
          </p:cNvSpPr>
          <p:nvPr>
            <p:ph type="body" idx="1"/>
          </p:nvPr>
        </p:nvSpPr>
        <p:spPr>
          <a:xfrm>
            <a:off x="457200" y="4343400"/>
            <a:ext cx="57150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sym typeface="Times New Roman" panose="02020603050405020304" pitchFamily="18" charset="0"/>
              </a:rPr>
              <a:t>The real interest is computed by subtracting inflation from the nominal interest rate.</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sym typeface="Times New Roman" panose="02020603050405020304" pitchFamily="18" charset="0"/>
              </a:rPr>
              <a:t>The real interest rate has been negative</a:t>
            </a:r>
            <a:r>
              <a:rPr lang="en-US" altLang="en-US" dirty="0">
                <a:latin typeface="Arial" panose="020B0604020202020204" pitchFamily="34" charset="0"/>
                <a:ea typeface="ＭＳ Ｐゴシック" panose="020B0600070205080204" pitchFamily="34" charset="-128"/>
                <a:cs typeface="Arial" panose="020B0604020202020204" pitchFamily="34" charset="0"/>
                <a:sym typeface="Times New Roman" panose="02020603050405020304" pitchFamily="18" charset="0"/>
              </a:rPr>
              <a:t>—</a:t>
            </a:r>
            <a:r>
              <a:rPr lang="en-US" altLang="en-US" dirty="0">
                <a:latin typeface="Arial" panose="020B0604020202020204" pitchFamily="34" charset="0"/>
                <a:ea typeface="ＭＳ Ｐゴシック" panose="020B0600070205080204" pitchFamily="34" charset="-128"/>
                <a:sym typeface="Times New Roman" panose="02020603050405020304" pitchFamily="18" charset="0"/>
              </a:rPr>
              <a:t>although the MPK is surely not negative.</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sym typeface="Times New Roman" panose="02020603050405020304" pitchFamily="18" charset="0"/>
              </a:rPr>
              <a:t>The</a:t>
            </a:r>
            <a:r>
              <a:rPr lang="en-US" altLang="en-US" baseline="0" dirty="0">
                <a:latin typeface="Arial" panose="020B0604020202020204" pitchFamily="34" charset="0"/>
                <a:ea typeface="ＭＳ Ｐゴシック" panose="020B0600070205080204" pitchFamily="34" charset="-128"/>
                <a:sym typeface="Times New Roman" panose="02020603050405020304" pitchFamily="18" charset="0"/>
              </a:rPr>
              <a:t> </a:t>
            </a:r>
            <a:r>
              <a:rPr lang="en-US" altLang="en-US" dirty="0">
                <a:latin typeface="Arial" panose="020B0604020202020204" pitchFamily="34" charset="0"/>
                <a:ea typeface="ＭＳ Ｐゴシック" panose="020B0600070205080204" pitchFamily="34" charset="-128"/>
              </a:rPr>
              <a:t>real interest rate is not a statistic we can look up in the newspaper or the </a:t>
            </a:r>
            <a:r>
              <a:rPr lang="en-US" altLang="en-US" i="1" dirty="0">
                <a:latin typeface="Arial" panose="020B0604020202020204" pitchFamily="34" charset="0"/>
                <a:ea typeface="ＭＳ Ｐゴシック" panose="020B0600070205080204" pitchFamily="34" charset="-128"/>
              </a:rPr>
              <a:t>Economic Report of the President</a:t>
            </a:r>
            <a:r>
              <a:rPr lang="en-US" altLang="en-US" dirty="0">
                <a:latin typeface="Arial" panose="020B0604020202020204" pitchFamily="34" charset="0"/>
                <a:ea typeface="ＭＳ Ｐゴシック" panose="020B0600070205080204" pitchFamily="34" charset="-128"/>
              </a:rPr>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9"/>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9pPr>
          </a:lstStyle>
          <a:p>
            <a:fld id="{69AC1A11-F9DD-439C-9FB6-FB37927D2DFB}" type="slidenum">
              <a:rPr lang="en-GB" altLang="en-US" sz="1200">
                <a:solidFill>
                  <a:srgbClr val="000000"/>
                </a:solidFill>
              </a:rPr>
              <a:pPr/>
              <a:t>27</a:t>
            </a:fld>
            <a:endParaRPr lang="en-GB" altLang="en-US" sz="1200" dirty="0">
              <a:solidFill>
                <a:srgbClr val="000000"/>
              </a:solidFill>
            </a:endParaRPr>
          </a:p>
        </p:txBody>
      </p:sp>
      <p:sp>
        <p:nvSpPr>
          <p:cNvPr id="52227" name="Text Box 2"/>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defRPr sz="2400" i="1">
                <a:solidFill>
                  <a:schemeClr val="bg1"/>
                </a:solidFill>
                <a:latin typeface="Arial" charset="0"/>
                <a:ea typeface="Arial Unicode MS" charset="0"/>
                <a:cs typeface="Arial Unicode MS" charset="0"/>
              </a:defRPr>
            </a:lvl1pPr>
            <a:lvl2pPr marL="742950" indent="-285750">
              <a:defRPr sz="2400" i="1">
                <a:solidFill>
                  <a:schemeClr val="bg1"/>
                </a:solidFill>
                <a:latin typeface="Arial" charset="0"/>
                <a:ea typeface="Arial Unicode MS" charset="0"/>
                <a:cs typeface="Arial Unicode MS" charset="0"/>
              </a:defRPr>
            </a:lvl2pPr>
            <a:lvl3pPr>
              <a:defRPr sz="2400" i="1">
                <a:solidFill>
                  <a:schemeClr val="bg1"/>
                </a:solidFill>
                <a:latin typeface="Arial" charset="0"/>
                <a:ea typeface="Arial Unicode MS" charset="0"/>
                <a:cs typeface="Arial Unicode MS" charset="0"/>
              </a:defRPr>
            </a:lvl3pPr>
            <a:lvl4pPr>
              <a:defRPr sz="2400" i="1">
                <a:solidFill>
                  <a:schemeClr val="bg1"/>
                </a:solidFill>
                <a:latin typeface="Arial" charset="0"/>
                <a:ea typeface="Arial Unicode MS" charset="0"/>
                <a:cs typeface="Arial Unicode MS" charset="0"/>
              </a:defRPr>
            </a:lvl4pPr>
            <a:lvl5pPr>
              <a:defRPr sz="2400" i="1">
                <a:solidFill>
                  <a:schemeClr val="bg1"/>
                </a:solidFill>
                <a:latin typeface="Arial" charset="0"/>
                <a:ea typeface="Arial Unicode MS" charset="0"/>
                <a:cs typeface="Arial Unicode MS" charset="0"/>
              </a:defRPr>
            </a:lvl5pPr>
            <a:lvl6pPr marL="25146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6pPr>
            <a:lvl7pPr marL="29718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7pPr>
            <a:lvl8pPr marL="34290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8pPr>
            <a:lvl9pPr marL="38862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9pPr>
          </a:lstStyle>
          <a:p>
            <a:pPr>
              <a:defRPr/>
            </a:pPr>
            <a:endParaRPr lang="en-US" dirty="0"/>
          </a:p>
        </p:txBody>
      </p:sp>
      <p:sp>
        <p:nvSpPr>
          <p:cNvPr id="52228" name="Text Box 3"/>
          <p:cNvSpPr>
            <a:spLocks noGrp="1" noChangeArrowheads="1"/>
          </p:cNvSpPr>
          <p:nvPr>
            <p:ph type="body"/>
          </p:nvPr>
        </p:nvSpPr>
        <p:spPr>
          <a:xfrm>
            <a:off x="914400" y="4343400"/>
            <a:ext cx="5010150"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r>
              <a:rPr lang="en-US" altLang="en-US" b="1" i="1" dirty="0">
                <a:latin typeface="Arial" panose="020B0604020202020204" pitchFamily="34" charset="0"/>
                <a:ea typeface="ＭＳ Ｐゴシック" panose="020B0600070205080204" pitchFamily="34" charset="-128"/>
              </a:rPr>
              <a:t>Image: </a:t>
            </a:r>
            <a:r>
              <a:rPr lang="en-US" altLang="en-US" b="0" i="0" baseline="0" dirty="0">
                <a:latin typeface="Arial" panose="020B0604020202020204" pitchFamily="34" charset="0"/>
                <a:ea typeface="ＭＳ Ｐゴシック" panose="020B0600070205080204" pitchFamily="34" charset="-128"/>
              </a:rPr>
              <a:t>Figure 8.5, </a:t>
            </a:r>
            <a:r>
              <a:rPr lang="en-US" dirty="0"/>
              <a:t>Real and Nominal Interest Rates in the United States</a:t>
            </a:r>
          </a:p>
          <a:p>
            <a:pPr eaLnBrk="1" hangingPunct="1"/>
            <a:endParaRPr lang="en-US" altLang="en-US" b="1" i="1" baseline="0" dirty="0">
              <a:latin typeface="Arial" panose="020B0604020202020204" pitchFamily="34" charset="0"/>
              <a:ea typeface="ＭＳ Ｐゴシック" panose="020B0600070205080204" pitchFamily="34" charset="-128"/>
            </a:endParaRPr>
          </a:p>
          <a:p>
            <a:pPr marL="0" indent="0" eaLnBrk="1" hangingPunct="1">
              <a:buFont typeface="Arial" panose="020B0604020202020204" pitchFamily="34" charset="0"/>
              <a:buNone/>
            </a:pPr>
            <a:r>
              <a:rPr lang="en-US" altLang="en-US" dirty="0">
                <a:latin typeface="Arial" panose="020B0604020202020204" pitchFamily="34" charset="0"/>
                <a:ea typeface="ＭＳ Ｐゴシック" panose="020B0600070205080204" pitchFamily="34" charset="-128"/>
              </a:rPr>
              <a:t>Figure 8.5 shows the nominal and real interest rates for the United States since 1960. </a:t>
            </a:r>
          </a:p>
          <a:p>
            <a:pPr marL="285750" indent="-285750" eaLnBrk="1" hangingPunct="1">
              <a:buFont typeface="Arial" panose="020B0604020202020204" pitchFamily="34" charset="0"/>
              <a:buChar char="•"/>
            </a:pPr>
            <a:r>
              <a:rPr lang="en-US" altLang="en-US" b="0" i="0" dirty="0">
                <a:latin typeface="Arial" panose="020B0604020202020204" pitchFamily="34" charset="0"/>
                <a:ea typeface="ＭＳ Ｐゴシック" panose="020B0600070205080204" pitchFamily="34" charset="-128"/>
              </a:rPr>
              <a:t>The</a:t>
            </a:r>
            <a:r>
              <a:rPr lang="en-US" altLang="en-US" b="0" i="0" baseline="0" dirty="0">
                <a:latin typeface="Arial" panose="020B0604020202020204" pitchFamily="34" charset="0"/>
                <a:ea typeface="ＭＳ Ｐゴシック" panose="020B0600070205080204" pitchFamily="34" charset="-128"/>
              </a:rPr>
              <a:t> nominal interest rate is the highest in 1981 at 14 percent.</a:t>
            </a:r>
          </a:p>
          <a:p>
            <a:pPr marL="742950" lvl="1" indent="-285750" eaLnBrk="1" hangingPunct="1">
              <a:buFont typeface="Arial" panose="020B0604020202020204" pitchFamily="34" charset="0"/>
              <a:buChar char="•"/>
            </a:pPr>
            <a:r>
              <a:rPr lang="en-US" altLang="en-US" b="0" i="0" baseline="0" dirty="0">
                <a:latin typeface="Arial" panose="020B0604020202020204" pitchFamily="34" charset="0"/>
                <a:ea typeface="ＭＳ Ｐゴシック" panose="020B0600070205080204" pitchFamily="34" charset="-128"/>
              </a:rPr>
              <a:t>Recall, inflation was its highest in 1980.</a:t>
            </a:r>
          </a:p>
          <a:p>
            <a:pPr marL="742950" lvl="1" indent="-285750" eaLnBrk="1" hangingPunct="1">
              <a:buFont typeface="Arial" panose="020B0604020202020204" pitchFamily="34" charset="0"/>
              <a:buChar char="•"/>
            </a:pPr>
            <a:r>
              <a:rPr lang="en-US" altLang="en-US" b="0" i="0" baseline="0" dirty="0">
                <a:latin typeface="Arial" panose="020B0604020202020204" pitchFamily="34" charset="0"/>
                <a:ea typeface="ＭＳ Ｐゴシック" panose="020B0600070205080204" pitchFamily="34" charset="-128"/>
              </a:rPr>
              <a:t>This relationship is described by the Fisher equation.</a:t>
            </a:r>
          </a:p>
          <a:p>
            <a:pPr marL="285750" lvl="0" indent="-285750" eaLnBrk="1" hangingPunct="1">
              <a:buFont typeface="Arial" panose="020B0604020202020204" pitchFamily="34" charset="0"/>
              <a:buChar char="•"/>
            </a:pPr>
            <a:r>
              <a:rPr lang="en-US" altLang="en-US" b="0" i="0" baseline="0" dirty="0">
                <a:latin typeface="Arial" panose="020B0604020202020204" pitchFamily="34" charset="0"/>
                <a:ea typeface="ＭＳ Ｐゴシック" panose="020B0600070205080204" pitchFamily="34" charset="-128"/>
              </a:rPr>
              <a:t>In 2009, </a:t>
            </a:r>
            <a:r>
              <a:rPr lang="en-US" b="0" i="0" u="none" strike="noStrike" kern="1200" baseline="0" dirty="0">
                <a:solidFill>
                  <a:schemeClr val="tx1"/>
                </a:solidFill>
                <a:latin typeface="Arial" charset="0"/>
                <a:ea typeface="ＭＳ Ｐゴシック" pitchFamily="1" charset="-128"/>
                <a:cs typeface="ＭＳ Ｐゴシック" charset="0"/>
              </a:rPr>
              <a:t>the real interest rate actually became larger than the nominal interest rate.</a:t>
            </a:r>
          </a:p>
          <a:p>
            <a:pPr marL="742950" lvl="1" indent="-285750" eaLnBrk="1" hangingPunct="1">
              <a:buFont typeface="Arial" panose="020B0604020202020204" pitchFamily="34" charset="0"/>
              <a:buChar char="•"/>
            </a:pPr>
            <a:r>
              <a:rPr lang="en-US" b="0" i="0" u="none" strike="noStrike" kern="1200" baseline="0" dirty="0">
                <a:solidFill>
                  <a:schemeClr val="tx1"/>
                </a:solidFill>
                <a:latin typeface="Arial" charset="0"/>
                <a:ea typeface="ＭＳ Ｐゴシック" pitchFamily="1" charset="-128"/>
                <a:cs typeface="ＭＳ Ｐゴシック" charset="0"/>
              </a:rPr>
              <a:t>This is due to deflation.</a:t>
            </a:r>
          </a:p>
          <a:p>
            <a:pPr marL="285750" lvl="0" indent="-285750" eaLnBrk="1" hangingPunct="1">
              <a:buFont typeface="Arial" panose="020B0604020202020204" pitchFamily="34" charset="0"/>
              <a:buChar char="•"/>
            </a:pPr>
            <a:r>
              <a:rPr lang="en-US" b="0" i="0" u="none" strike="noStrike" kern="1200" baseline="0" dirty="0">
                <a:solidFill>
                  <a:schemeClr val="tx1"/>
                </a:solidFill>
                <a:latin typeface="Arial" charset="0"/>
                <a:ea typeface="ＭＳ Ｐゴシック" pitchFamily="1" charset="-128"/>
                <a:cs typeface="ＭＳ Ｐゴシック" charset="0"/>
              </a:rPr>
              <a:t>The real interest rate can also be negative.</a:t>
            </a:r>
          </a:p>
          <a:p>
            <a:pPr marL="742950" lvl="1" indent="-285750" eaLnBrk="1" hangingPunct="1">
              <a:buFont typeface="Arial" panose="020B0604020202020204" pitchFamily="34" charset="0"/>
              <a:buChar char="•"/>
            </a:pPr>
            <a:r>
              <a:rPr lang="en-US" b="0" i="0" u="none" strike="noStrike" kern="1200" baseline="0" dirty="0">
                <a:solidFill>
                  <a:schemeClr val="tx1"/>
                </a:solidFill>
                <a:latin typeface="Arial" charset="0"/>
                <a:ea typeface="ＭＳ Ｐゴシック" pitchFamily="1" charset="-128"/>
                <a:cs typeface="ＭＳ Ｐゴシック" charset="0"/>
              </a:rPr>
              <a:t>This happened in the 1970s, 2003, and 2010</a:t>
            </a:r>
            <a:r>
              <a:rPr lang="en-US" b="0" i="0" u="none" strike="noStrike" kern="1200" baseline="0" dirty="0">
                <a:solidFill>
                  <a:schemeClr val="tx1"/>
                </a:solidFill>
                <a:latin typeface="Calibri"/>
                <a:ea typeface="ＭＳ Ｐゴシック" pitchFamily="1" charset="-128"/>
                <a:cs typeface="ＭＳ Ｐゴシック" charset="0"/>
              </a:rPr>
              <a:t>–</a:t>
            </a:r>
            <a:r>
              <a:rPr lang="en-US" b="0" i="0" u="none" strike="noStrike" kern="1200" baseline="0" dirty="0">
                <a:solidFill>
                  <a:schemeClr val="tx1"/>
                </a:solidFill>
                <a:latin typeface="Arial" charset="0"/>
                <a:ea typeface="ＭＳ Ｐゴシック" pitchFamily="1" charset="-128"/>
                <a:cs typeface="ＭＳ Ｐゴシック" charset="0"/>
              </a:rPr>
              <a:t>2018, when the nominal interest rate was very low.</a:t>
            </a:r>
          </a:p>
          <a:p>
            <a:pPr marL="742950" lvl="1" indent="-285750" eaLnBrk="1" hangingPunct="1">
              <a:buFont typeface="Arial" panose="020B0604020202020204" pitchFamily="34" charset="0"/>
              <a:buChar char="•"/>
            </a:pPr>
            <a:r>
              <a:rPr lang="en-US" b="0" i="0" u="none" strike="noStrike" kern="1200" baseline="0" dirty="0">
                <a:solidFill>
                  <a:schemeClr val="tx1"/>
                </a:solidFill>
                <a:latin typeface="Arial" charset="0"/>
                <a:ea typeface="ＭＳ Ｐゴシック" pitchFamily="1" charset="-128"/>
                <a:cs typeface="ＭＳ Ｐゴシック" charset="0"/>
              </a:rPr>
              <a:t>In 2021-2022 the real interest rate became sharply negative when inflation spiked in the latter stages of the Covid-19 pandemic.</a:t>
            </a:r>
          </a:p>
          <a:p>
            <a:pPr marL="742950" lvl="1" indent="-285750" eaLnBrk="1" hangingPunct="1">
              <a:buFont typeface="Arial" panose="020B0604020202020204" pitchFamily="34" charset="0"/>
              <a:buChar char="•"/>
            </a:pPr>
            <a:r>
              <a:rPr lang="en-US" b="0" i="0" u="none" strike="noStrike" kern="1200" baseline="0" dirty="0">
                <a:solidFill>
                  <a:schemeClr val="tx1"/>
                </a:solidFill>
                <a:latin typeface="Arial" charset="0"/>
                <a:ea typeface="ＭＳ Ｐゴシック" pitchFamily="1" charset="-128"/>
                <a:cs typeface="ＭＳ Ｐゴシック" charset="0"/>
              </a:rPr>
              <a:t>If the real interest rate were always equal to the marginal product of capital, then</a:t>
            </a:r>
          </a:p>
          <a:p>
            <a:pPr marL="457200" lvl="1" indent="0" eaLnBrk="1" hangingPunct="1">
              <a:buFont typeface="Arial" panose="020B0604020202020204" pitchFamily="34" charset="0"/>
              <a:buNone/>
            </a:pPr>
            <a:r>
              <a:rPr lang="en-US" b="0" i="0" u="none" strike="noStrike" kern="1200" baseline="0" dirty="0">
                <a:solidFill>
                  <a:schemeClr val="tx1"/>
                </a:solidFill>
                <a:latin typeface="Arial" charset="0"/>
                <a:ea typeface="ＭＳ Ｐゴシック" pitchFamily="1" charset="-128"/>
                <a:cs typeface="ＭＳ Ｐゴシック" charset="0"/>
              </a:rPr>
              <a:t>these negative rates would be puzzling; the marginal product of capital is the extra amount of output that could be produced by installing an extra unit of capital, and </a:t>
            </a:r>
          </a:p>
          <a:p>
            <a:pPr marL="457200" lvl="1" indent="0" eaLnBrk="1" hangingPunct="1">
              <a:buFont typeface="Arial" panose="020B0604020202020204" pitchFamily="34" charset="0"/>
              <a:buNone/>
            </a:pPr>
            <a:r>
              <a:rPr lang="en-US" b="0" i="1" u="none" strike="noStrike" kern="1200" baseline="0" dirty="0">
                <a:solidFill>
                  <a:schemeClr val="tx1"/>
                </a:solidFill>
                <a:latin typeface="Arial" charset="0"/>
                <a:ea typeface="ＭＳ Ｐゴシック" pitchFamily="1" charset="-128"/>
                <a:cs typeface="ＭＳ Ｐゴシック" charset="0"/>
              </a:rPr>
              <a:t>this </a:t>
            </a:r>
            <a:r>
              <a:rPr lang="en-US" b="0" i="0" u="none" strike="noStrike" kern="1200" baseline="0" dirty="0">
                <a:solidFill>
                  <a:schemeClr val="tx1"/>
                </a:solidFill>
                <a:latin typeface="Arial" charset="0"/>
                <a:ea typeface="ＭＳ Ｐゴシック" pitchFamily="1" charset="-128"/>
                <a:cs typeface="ＭＳ Ｐゴシック" charset="0"/>
              </a:rPr>
              <a:t>amount is surely not negative.</a:t>
            </a:r>
          </a:p>
          <a:p>
            <a:pPr marL="285750" lvl="0" indent="-285750" eaLnBrk="1" hangingPunct="1">
              <a:buFont typeface="Arial" panose="020B0604020202020204" pitchFamily="34" charset="0"/>
              <a:buChar char="•"/>
            </a:pPr>
            <a:r>
              <a:rPr lang="en-US" b="0" i="0" u="none" strike="noStrike" kern="1200" baseline="0" dirty="0">
                <a:solidFill>
                  <a:schemeClr val="tx1"/>
                </a:solidFill>
                <a:latin typeface="Arial" charset="0"/>
                <a:ea typeface="ＭＳ Ｐゴシック" pitchFamily="1" charset="-128"/>
                <a:cs typeface="ＭＳ Ｐゴシック" charset="0"/>
              </a:rPr>
              <a:t>Thus, in the short run, the real interest rate can depart from the marginal product of capital.</a:t>
            </a:r>
          </a:p>
          <a:p>
            <a:pPr marL="0" lvl="0" indent="0" eaLnBrk="1" hangingPunct="1">
              <a:buFont typeface="Arial" panose="020B0604020202020204" pitchFamily="34" charset="0"/>
              <a:buNone/>
            </a:pPr>
            <a:endParaRPr lang="en-US" altLang="en-US" b="1" i="1" dirty="0">
              <a:latin typeface="Arial" panose="020B0604020202020204" pitchFamily="34" charset="0"/>
              <a:ea typeface="ＭＳ Ｐゴシック" panose="020B0600070205080204" pitchFamily="34" charset="-128"/>
            </a:endParaRPr>
          </a:p>
          <a:p>
            <a:r>
              <a:rPr lang="en-US" altLang="en-US" i="1" dirty="0">
                <a:latin typeface="Times New Roman" panose="02020603050405020304" pitchFamily="18" charset="0"/>
                <a:ea typeface="ＭＳ Ｐゴシック" panose="020B0600070205080204" pitchFamily="34" charset="-128"/>
              </a:rPr>
              <a:t>Source: </a:t>
            </a:r>
            <a:r>
              <a:rPr lang="en-US" altLang="en-US" dirty="0">
                <a:latin typeface="Times New Roman" panose="02020603050405020304" pitchFamily="18" charset="0"/>
                <a:ea typeface="ＭＳ Ｐゴシック" panose="020B0600070205080204" pitchFamily="34" charset="-128"/>
              </a:rPr>
              <a:t>FRED and author’s calculations. The nominal interest rate plotted here is the annualized return on 3-month Treasury bills.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7849746-BF77-4E7B-B84F-D24CD7D68672}" type="slidenum">
              <a:rPr lang="en-US" altLang="en-US" sz="1200"/>
              <a:pPr/>
              <a:t>28</a:t>
            </a:fld>
            <a:endParaRPr lang="en-US" altLang="en-US" sz="1200" dirty="0"/>
          </a:p>
        </p:txBody>
      </p:sp>
      <p:sp>
        <p:nvSpPr>
          <p:cNvPr id="88066" name="Rectangle 2"/>
          <p:cNvSpPr>
            <a:spLocks noGrp="1" noRot="1" noChangeAspect="1" noChangeArrowheads="1" noTextEdit="1"/>
          </p:cNvSpPr>
          <p:nvPr>
            <p:ph type="sldImg"/>
          </p:nvPr>
        </p:nvSpPr>
        <p:spPr>
          <a:xfrm>
            <a:off x="381000" y="685800"/>
            <a:ext cx="6096000" cy="3429000"/>
          </a:xfrm>
          <a:ln/>
        </p:spPr>
      </p:sp>
      <p:sp>
        <p:nvSpPr>
          <p:cNvPr id="88067" name="Rectangle 3"/>
          <p:cNvSpPr>
            <a:spLocks noGrp="1" noChangeArrowheads="1"/>
          </p:cNvSpPr>
          <p:nvPr>
            <p:ph type="body" idx="1"/>
          </p:nvPr>
        </p:nvSpPr>
        <p:spPr>
          <a:xfrm>
            <a:off x="152400" y="4267200"/>
            <a:ext cx="6553200"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8963189-23FB-4C67-BBB9-D8CAF405BCCC}" type="slidenum">
              <a:rPr lang="en-US" altLang="en-US" sz="1200"/>
              <a:pPr/>
              <a:t>29</a:t>
            </a:fld>
            <a:endParaRPr lang="en-US" altLang="en-US" sz="1200" dirty="0"/>
          </a:p>
        </p:txBody>
      </p:sp>
      <p:sp>
        <p:nvSpPr>
          <p:cNvPr id="90114" name="Rectangle 2"/>
          <p:cNvSpPr>
            <a:spLocks noGrp="1" noRot="1" noChangeAspect="1" noChangeArrowheads="1" noTextEdit="1"/>
          </p:cNvSpPr>
          <p:nvPr>
            <p:ph type="sldImg"/>
          </p:nvPr>
        </p:nvSpPr>
        <p:spPr>
          <a:xfrm>
            <a:off x="381000" y="685800"/>
            <a:ext cx="6096000" cy="3429000"/>
          </a:xfrm>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Low and stable inflation allows people and institutions to accurately</a:t>
            </a:r>
            <a:r>
              <a:rPr lang="en-US" altLang="en-US" baseline="0" dirty="0">
                <a:latin typeface="Arial" panose="020B0604020202020204" pitchFamily="34" charset="0"/>
                <a:ea typeface="ＭＳ Ｐゴシック" panose="020B0600070205080204" pitchFamily="34" charset="-128"/>
              </a:rPr>
              <a:t> predict inflation.</a:t>
            </a:r>
          </a:p>
          <a:p>
            <a:pPr marL="171450" indent="-171450" eaLnBrk="1" hangingPunct="1">
              <a:buFont typeface="Arial" panose="020B0604020202020204" pitchFamily="34" charset="0"/>
              <a:buChar char="•"/>
            </a:pPr>
            <a:r>
              <a:rPr lang="en-US" altLang="en-US" baseline="0" dirty="0">
                <a:latin typeface="Arial" panose="020B0604020202020204" pitchFamily="34" charset="0"/>
                <a:ea typeface="ＭＳ Ｐゴシック" panose="020B0600070205080204" pitchFamily="34" charset="-128"/>
              </a:rPr>
              <a:t>They can then incorporate the predicted level of inflation in contracts. </a:t>
            </a:r>
          </a:p>
          <a:p>
            <a:pPr marL="171450" indent="-171450" eaLnBrk="1" hangingPunct="1">
              <a:buFont typeface="Arial" panose="020B0604020202020204" pitchFamily="34" charset="0"/>
              <a:buChar char="•"/>
            </a:pPr>
            <a:r>
              <a:rPr lang="en-US" altLang="en-US" baseline="0" dirty="0">
                <a:latin typeface="Arial" panose="020B0604020202020204" pitchFamily="34" charset="0"/>
                <a:ea typeface="ＭＳ Ｐゴシック" panose="020B0600070205080204" pitchFamily="34" charset="-128"/>
              </a:rPr>
              <a:t>Surprise </a:t>
            </a:r>
            <a:r>
              <a:rPr lang="en-US" altLang="en-US" dirty="0">
                <a:latin typeface="Arial" panose="020B0604020202020204" pitchFamily="34" charset="0"/>
                <a:ea typeface="ＭＳ Ｐゴシック" panose="020B0600070205080204" pitchFamily="34" charset="-128"/>
              </a:rPr>
              <a:t>inflation can lead to a large redistribution of wealth.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Borrowers are winners, as the real amount</a:t>
            </a:r>
            <a:r>
              <a:rPr lang="en-US" altLang="en-US" baseline="0" dirty="0">
                <a:latin typeface="Arial" panose="020B0604020202020204" pitchFamily="34" charset="0"/>
                <a:ea typeface="ＭＳ Ｐゴシック" panose="020B0600070205080204" pitchFamily="34" charset="-128"/>
              </a:rPr>
              <a:t> of debt falls.</a:t>
            </a:r>
          </a:p>
          <a:p>
            <a:pPr marL="171450" indent="-171450" eaLnBrk="1" hangingPunct="1">
              <a:buFont typeface="Arial" panose="020B0604020202020204" pitchFamily="34" charset="0"/>
              <a:buChar char="•"/>
            </a:pPr>
            <a:r>
              <a:rPr lang="en-US" altLang="en-US" baseline="0" dirty="0">
                <a:latin typeface="Arial" panose="020B0604020202020204" pitchFamily="34" charset="0"/>
                <a:ea typeface="ＭＳ Ｐゴシック" panose="020B0600070205080204" pitchFamily="34" charset="-128"/>
              </a:rPr>
              <a:t>Inflation is particularly </a:t>
            </a:r>
            <a:r>
              <a:rPr lang="en-US" altLang="en-US" dirty="0">
                <a:latin typeface="Arial" panose="020B0604020202020204" pitchFamily="34" charset="0"/>
                <a:ea typeface="ＭＳ Ｐゴシック" panose="020B0600070205080204" pitchFamily="34" charset="-128"/>
              </a:rPr>
              <a:t>costly when it occurs in an unexpected fashion and in an environment that is not prepared for the change.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CC1F0B0-CFFB-4E30-A249-088B36173373}" type="slidenum">
              <a:rPr lang="en-US" altLang="en-US" sz="1200"/>
              <a:pPr/>
              <a:t>3</a:t>
            </a:fld>
            <a:endParaRPr lang="en-US" altLang="en-US" sz="1200" dirty="0"/>
          </a:p>
        </p:txBody>
      </p:sp>
      <p:sp>
        <p:nvSpPr>
          <p:cNvPr id="20482" name="Rectangle 2"/>
          <p:cNvSpPr>
            <a:spLocks noGrp="1" noRot="1" noChangeAspect="1" noChangeArrowheads="1" noTextEdit="1"/>
          </p:cNvSpPr>
          <p:nvPr>
            <p:ph type="sldImg"/>
          </p:nvPr>
        </p:nvSpPr>
        <p:spPr>
          <a:xfrm>
            <a:off x="381000" y="685800"/>
            <a:ext cx="6096000" cy="3429000"/>
          </a:xfrm>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 typeface="Arial" panose="020B0604020202020204" pitchFamily="34" charset="0"/>
              <a:buNone/>
            </a:pPr>
            <a:r>
              <a:rPr lang="en-US" altLang="en-US" b="0" dirty="0">
                <a:latin typeface="Arial" panose="020B0604020202020204" pitchFamily="34" charset="0"/>
                <a:ea typeface="ＭＳ Ｐゴシック" panose="020B0600070205080204" pitchFamily="34" charset="-128"/>
              </a:rPr>
              <a:t>Inflation:</a:t>
            </a:r>
          </a:p>
          <a:p>
            <a:pPr marL="171450" lvl="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 percentage change in an economy’</a:t>
            </a:r>
            <a:r>
              <a:rPr lang="en-US" altLang="ja-JP" dirty="0">
                <a:latin typeface="Arial" panose="020B0604020202020204" pitchFamily="34" charset="0"/>
                <a:ea typeface="ＭＳ Ｐゴシック" panose="020B0600070205080204" pitchFamily="34" charset="-128"/>
              </a:rPr>
              <a:t>s overall price level</a:t>
            </a:r>
          </a:p>
          <a:p>
            <a:pPr marL="0" lvl="0" indent="0" eaLnBrk="1" hangingPunct="1">
              <a:buFont typeface="Arial" panose="020B0604020202020204" pitchFamily="34" charset="0"/>
              <a:buNone/>
            </a:pPr>
            <a:endParaRPr lang="en-US" altLang="ja-JP" dirty="0">
              <a:latin typeface="Arial" panose="020B0604020202020204" pitchFamily="34" charset="0"/>
              <a:ea typeface="ＭＳ Ｐゴシック" panose="020B0600070205080204" pitchFamily="34" charset="-128"/>
            </a:endParaRPr>
          </a:p>
          <a:p>
            <a:pPr marL="0" lvl="0" indent="0" eaLnBrk="1" hangingPunct="1">
              <a:buFont typeface="Arial" panose="020B0604020202020204" pitchFamily="34" charset="0"/>
              <a:buNone/>
            </a:pPr>
            <a:r>
              <a:rPr lang="en-US" altLang="ja-JP" dirty="0">
                <a:latin typeface="Arial" panose="020B0604020202020204" pitchFamily="34" charset="0"/>
                <a:ea typeface="ＭＳ Ｐゴシック" panose="020B0600070205080204" pitchFamily="34" charset="-128"/>
              </a:rPr>
              <a:t>Hyper</a:t>
            </a:r>
            <a:r>
              <a:rPr lang="en-US" altLang="ja-JP" baseline="0" dirty="0">
                <a:latin typeface="Arial" panose="020B0604020202020204" pitchFamily="34" charset="0"/>
                <a:ea typeface="ＭＳ Ｐゴシック" panose="020B0600070205080204" pitchFamily="34" charset="-128"/>
              </a:rPr>
              <a:t>inflation:</a:t>
            </a:r>
          </a:p>
          <a:p>
            <a:pPr marL="171450" lvl="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Episodes of extremely high inflation</a:t>
            </a:r>
          </a:p>
          <a:p>
            <a:pPr marL="171450" lvl="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Greater than 500 percent per year</a:t>
            </a:r>
          </a:p>
          <a:p>
            <a:pPr marL="171450" lvl="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Has occurred throughout history</a:t>
            </a:r>
          </a:p>
          <a:p>
            <a:pPr marL="171450" lvl="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Examples of hyperinflation:</a:t>
            </a:r>
          </a:p>
          <a:p>
            <a:pPr marL="628650" lvl="1"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In</a:t>
            </a:r>
            <a:r>
              <a:rPr lang="en-US" altLang="ja-JP" baseline="0" dirty="0">
                <a:latin typeface="Arial" panose="020B0604020202020204" pitchFamily="34" charset="0"/>
                <a:ea typeface="ＭＳ Ｐゴシック" panose="020B0600070205080204" pitchFamily="34" charset="-128"/>
              </a:rPr>
              <a:t> t</a:t>
            </a:r>
            <a:r>
              <a:rPr lang="en-US" altLang="ja-JP" dirty="0">
                <a:latin typeface="Arial" panose="020B0604020202020204" pitchFamily="34" charset="0"/>
                <a:ea typeface="ＭＳ Ｐゴシック" panose="020B0600070205080204" pitchFamily="34" charset="-128"/>
              </a:rPr>
              <a:t>he 1980s and 1990s, numerous episodes among the economies of Latin America</a:t>
            </a:r>
          </a:p>
          <a:p>
            <a:pPr marL="628650" lvl="1"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The inflation rate in Russia in the early 1990s</a:t>
            </a:r>
            <a:r>
              <a:rPr lang="en-US" altLang="ja-JP" baseline="0" dirty="0">
                <a:latin typeface="Arial" panose="020B0604020202020204" pitchFamily="34" charset="0"/>
                <a:ea typeface="ＭＳ Ｐゴシック" panose="020B0600070205080204" pitchFamily="34" charset="-128"/>
              </a:rPr>
              <a:t> transitioning to a noncommunist country</a:t>
            </a:r>
            <a:r>
              <a:rPr lang="en-US" altLang="ja-JP" dirty="0">
                <a:latin typeface="Arial" panose="020B0604020202020204" pitchFamily="34" charset="0"/>
                <a:ea typeface="ＭＳ Ｐゴシック" panose="020B0600070205080204" pitchFamily="34" charset="-128"/>
              </a:rPr>
              <a:t> reached more than 800 percent per year.</a:t>
            </a:r>
          </a:p>
          <a:p>
            <a:pPr marL="628650" lvl="1"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Zimbabwe in November 2008: prices doubled roughly every 24 hours and the inflation rate peaked at nearly 80 billion percent per month.</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altLang="en-US" dirty="0">
                <a:latin typeface="Arial" panose="020B0604020202020204" pitchFamily="34" charset="0"/>
                <a:ea typeface="ＭＳ Ｐゴシック" panose="020B0600070205080204" pitchFamily="34" charset="-128"/>
                <a:sym typeface="Times New Roman" panose="02020603050405020304" pitchFamily="18" charset="0"/>
              </a:rPr>
              <a:t>From 1919 to 1923, prices in Germany rose by over a factor of a trillion and were rising 300-fold each month.</a:t>
            </a:r>
            <a:endParaRPr lang="en-US" altLang="ja-JP" dirty="0">
              <a:latin typeface="Arial" panose="020B0604020202020204" pitchFamily="34" charset="0"/>
              <a:ea typeface="ＭＳ Ｐゴシック" panose="020B0600070205080204" pitchFamily="34" charset="-128"/>
            </a:endParaRPr>
          </a:p>
          <a:p>
            <a:pPr marL="171450" lvl="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We</a:t>
            </a:r>
            <a:r>
              <a:rPr lang="en-US" altLang="ja-JP" baseline="0" dirty="0">
                <a:latin typeface="Arial" panose="020B0604020202020204" pitchFamily="34" charset="0"/>
                <a:ea typeface="ＭＳ Ｐゴシック" panose="020B0600070205080204" pitchFamily="34" charset="-128"/>
              </a:rPr>
              <a:t> </a:t>
            </a:r>
            <a:r>
              <a:rPr lang="en-US" altLang="ja-JP" dirty="0">
                <a:latin typeface="Arial" panose="020B0604020202020204" pitchFamily="34" charset="0"/>
                <a:ea typeface="ＭＳ Ｐゴシック" panose="020B0600070205080204" pitchFamily="34" charset="-128"/>
              </a:rPr>
              <a:t>think the United States is immune to such episodes.</a:t>
            </a:r>
          </a:p>
          <a:p>
            <a:pPr marL="628650" lvl="1"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High inflation has often characterized the U.S. economy during major wars.</a:t>
            </a:r>
            <a:endParaRPr lang="en-US" altLang="en-US" dirty="0">
              <a:latin typeface="Arial" panose="020B0604020202020204" pitchFamily="34" charset="0"/>
              <a:ea typeface="ＭＳ Ｐゴシック" panose="020B0600070205080204" pitchFamily="34" charset="-128"/>
              <a:sym typeface="Times New Roman" panose="02020603050405020304" pitchFamily="18" charset="0"/>
            </a:endParaRPr>
          </a:p>
          <a:p>
            <a:pPr eaLnBrk="1" hangingPunct="1"/>
            <a:endParaRPr lang="en-US" altLang="en-US" dirty="0">
              <a:latin typeface="Arial" panose="020B0604020202020204" pitchFamily="34" charset="0"/>
              <a:ea typeface="ＭＳ Ｐゴシック" panose="020B0600070205080204" pitchFamily="34" charset="-128"/>
            </a:endParaRPr>
          </a:p>
          <a:p>
            <a:pPr eaLnBrk="1" hangingPunct="1"/>
            <a:r>
              <a:rPr lang="en-US" altLang="en-US" b="1" i="1" dirty="0">
                <a:latin typeface="Arial" panose="020B0604020202020204" pitchFamily="34" charset="0"/>
                <a:ea typeface="ＭＳ Ｐゴシック" panose="020B0600070205080204" pitchFamily="34" charset="-128"/>
              </a:rPr>
              <a:t>Image:</a:t>
            </a:r>
            <a:r>
              <a:rPr lang="en-US" altLang="en-US" b="1" i="1" baseline="0" dirty="0">
                <a:latin typeface="Arial" panose="020B0604020202020204" pitchFamily="34" charset="0"/>
                <a:ea typeface="ＭＳ Ｐゴシック" panose="020B0600070205080204" pitchFamily="34" charset="-128"/>
              </a:rPr>
              <a:t> </a:t>
            </a:r>
            <a:r>
              <a:rPr lang="en-US" sz="1200" b="0" i="0" kern="1200" dirty="0">
                <a:solidFill>
                  <a:schemeClr val="tx1"/>
                </a:solidFill>
                <a:effectLst/>
                <a:latin typeface="Arial" panose="020B0604020202020204" pitchFamily="34" charset="0"/>
                <a:ea typeface="ＭＳ Ｐゴシック" panose="020B0600070205080204" pitchFamily="34" charset="-128"/>
                <a:cs typeface="ＭＳ Ｐゴシック" charset="0"/>
              </a:rPr>
              <a:t>T</a:t>
            </a:r>
            <a:r>
              <a:rPr lang="en-US" sz="1200" b="0" i="0" kern="1200" dirty="0">
                <a:solidFill>
                  <a:schemeClr val="tx1"/>
                </a:solidFill>
                <a:effectLst/>
                <a:latin typeface="Arial" charset="0"/>
                <a:ea typeface="ＭＳ Ｐゴシック" pitchFamily="1" charset="-128"/>
                <a:cs typeface="ＭＳ Ｐゴシック" charset="0"/>
              </a:rPr>
              <a:t>he pengő (Hungarian</a:t>
            </a:r>
            <a:r>
              <a:rPr lang="en-US" sz="1200" b="0" i="0" kern="1200" baseline="0" dirty="0">
                <a:solidFill>
                  <a:schemeClr val="tx1"/>
                </a:solidFill>
                <a:effectLst/>
                <a:latin typeface="Arial" charset="0"/>
                <a:ea typeface="ＭＳ Ｐゴシック" pitchFamily="1" charset="-128"/>
                <a:cs typeface="ＭＳ Ｐゴシック" charset="0"/>
              </a:rPr>
              <a:t> currency)</a:t>
            </a:r>
            <a:r>
              <a:rPr lang="en-US" sz="1200" b="0" i="0" kern="1200" dirty="0">
                <a:solidFill>
                  <a:schemeClr val="tx1"/>
                </a:solidFill>
                <a:effectLst/>
                <a:latin typeface="Arial" charset="0"/>
                <a:ea typeface="ＭＳ Ｐゴシック" pitchFamily="1" charset="-128"/>
                <a:cs typeface="ＭＳ Ｐゴシック" charset="0"/>
              </a:rPr>
              <a:t> experienced the most</a:t>
            </a:r>
            <a:r>
              <a:rPr lang="en-US" sz="1200" b="0" i="0" kern="1200" baseline="0" dirty="0">
                <a:solidFill>
                  <a:schemeClr val="tx1"/>
                </a:solidFill>
                <a:effectLst/>
                <a:latin typeface="Arial" charset="0"/>
                <a:ea typeface="ＭＳ Ｐゴシック" pitchFamily="1" charset="-128"/>
                <a:cs typeface="ＭＳ Ｐゴシック" charset="0"/>
              </a:rPr>
              <a:t> severe rate of inflation ever recorded. </a:t>
            </a:r>
          </a:p>
          <a:p>
            <a:pPr marL="171450" indent="-171450" eaLnBrk="1" hangingPunct="1">
              <a:buFont typeface="Arial" charset="0"/>
              <a:buChar char="•"/>
            </a:pPr>
            <a:r>
              <a:rPr lang="en-US" sz="1200" b="0" i="0" kern="1200" baseline="0" dirty="0">
                <a:solidFill>
                  <a:schemeClr val="tx1"/>
                </a:solidFill>
                <a:effectLst/>
                <a:latin typeface="Arial" charset="0"/>
                <a:ea typeface="ＭＳ Ｐゴシック" pitchFamily="1" charset="-128"/>
                <a:cs typeface="ＭＳ Ｐゴシック" charset="0"/>
              </a:rPr>
              <a:t>After losing value after World War II,</a:t>
            </a:r>
            <a:r>
              <a:rPr lang="en-US" sz="1200" b="0" i="0" kern="1200" dirty="0">
                <a:solidFill>
                  <a:schemeClr val="tx1"/>
                </a:solidFill>
                <a:effectLst/>
                <a:latin typeface="Arial" charset="0"/>
                <a:ea typeface="ＭＳ Ｐゴシック" pitchFamily="1" charset="-128"/>
                <a:cs typeface="ＭＳ Ｐゴシック" charset="0"/>
              </a:rPr>
              <a:t> the forint was introduced</a:t>
            </a:r>
            <a:r>
              <a:rPr lang="en-US" sz="1200" b="0" i="0" kern="1200" baseline="0" dirty="0">
                <a:solidFill>
                  <a:schemeClr val="tx1"/>
                </a:solidFill>
                <a:effectLst/>
                <a:latin typeface="Arial" charset="0"/>
                <a:ea typeface="ＭＳ Ｐゴシック" pitchFamily="1" charset="-128"/>
                <a:cs typeface="ＭＳ Ｐゴシック" charset="0"/>
              </a:rPr>
              <a:t> </a:t>
            </a:r>
            <a:r>
              <a:rPr lang="en-US" sz="1200" b="0" i="0" kern="1200" dirty="0">
                <a:solidFill>
                  <a:schemeClr val="tx1"/>
                </a:solidFill>
                <a:effectLst/>
                <a:latin typeface="Arial" charset="0"/>
                <a:ea typeface="ＭＳ Ｐゴシック" pitchFamily="1" charset="-128"/>
                <a:cs typeface="ＭＳ Ｐゴシック" charset="0"/>
              </a:rPr>
              <a:t>in August 1946.</a:t>
            </a:r>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D3D26A4-3720-4B45-B57B-DC60D54F9E68}" type="slidenum">
              <a:rPr lang="en-US" altLang="en-US" sz="1200"/>
              <a:pPr/>
              <a:t>30</a:t>
            </a:fld>
            <a:endParaRPr lang="en-US" altLang="en-US" sz="1200" dirty="0"/>
          </a:p>
        </p:txBody>
      </p:sp>
      <p:sp>
        <p:nvSpPr>
          <p:cNvPr id="92162" name="Rectangle 2"/>
          <p:cNvSpPr>
            <a:spLocks noGrp="1" noRot="1" noChangeAspect="1" noChangeArrowheads="1" noTextEdit="1"/>
          </p:cNvSpPr>
          <p:nvPr>
            <p:ph type="sldImg"/>
          </p:nvPr>
        </p:nvSpPr>
        <p:spPr>
          <a:xfrm>
            <a:off x="381000" y="685800"/>
            <a:ext cx="6096000" cy="3429000"/>
          </a:xfrm>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 United States in the 1970s experienced another cost of inflation as well, related to the interactions between inflation and the tax system. </a:t>
            </a:r>
          </a:p>
          <a:p>
            <a:pPr marL="171450" lvl="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In the United States and most countries, taxes are based on nominal income. </a:t>
            </a:r>
          </a:p>
          <a:p>
            <a:pPr marL="171450" lvl="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In contrast, correct economic decisions are made on the basis of real returns. </a:t>
            </a:r>
          </a:p>
          <a:p>
            <a:pPr marL="171450" lvl="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When inflation is high, your savings account may be earning a high nominal return that gets taxed, even though the real return is low. </a:t>
            </a:r>
          </a:p>
          <a:p>
            <a:pPr marL="6286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After you pay the tax, the overall return is even lower, and this distortion is more severe when inflation is high. </a:t>
            </a:r>
          </a:p>
          <a:p>
            <a:pPr marL="171450" lvl="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Similarly, investments in new equipment or research and development (R&amp;D) may </a:t>
            </a:r>
          </a:p>
          <a:p>
            <a:pPr marL="6286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look good to businesses when inflation is low. </a:t>
            </a:r>
          </a:p>
          <a:p>
            <a:pPr marL="6286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look bad when inflation is high if nominal returns are taxed. </a:t>
            </a:r>
          </a:p>
          <a:p>
            <a:pPr marL="6286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So inflation will distort investment decisions. </a:t>
            </a:r>
          </a:p>
          <a:p>
            <a:pPr marL="171450" lvl="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Economists such as Martin Feldstein of Harvard University have argued that the interaction of inflation and the tax code had a large negative effect on investment during the 1970s.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7DA44A7-C8E7-436B-91EC-A7026D25B607}" type="slidenum">
              <a:rPr lang="en-US" altLang="en-US" sz="1200"/>
              <a:pPr/>
              <a:t>31</a:t>
            </a:fld>
            <a:endParaRPr lang="en-US" altLang="en-US" sz="1200" dirty="0"/>
          </a:p>
        </p:txBody>
      </p:sp>
      <p:sp>
        <p:nvSpPr>
          <p:cNvPr id="94210" name="Rectangle 2"/>
          <p:cNvSpPr>
            <a:spLocks noGrp="1" noRot="1" noChangeAspect="1" noChangeArrowheads="1" noTextEdit="1"/>
          </p:cNvSpPr>
          <p:nvPr>
            <p:ph type="sldImg"/>
          </p:nvPr>
        </p:nvSpPr>
        <p:spPr>
          <a:xfrm>
            <a:off x="381000" y="685800"/>
            <a:ext cx="6096000" cy="3429000"/>
          </a:xfrm>
          <a:ln/>
        </p:spPr>
      </p:sp>
      <p:sp>
        <p:nvSpPr>
          <p:cNvPr id="94211" name="Rectangle 3"/>
          <p:cNvSpPr>
            <a:spLocks noGrp="1" noChangeArrowheads="1"/>
          </p:cNvSpPr>
          <p:nvPr>
            <p:ph type="body" idx="1"/>
          </p:nvPr>
        </p:nvSpPr>
        <p:spPr>
          <a:xfrm>
            <a:off x="533400" y="4343400"/>
            <a:ext cx="57150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sym typeface="Times New Roman" panose="02020603050405020304" pitchFamily="18" charset="0"/>
              </a:rPr>
              <a:t>Costs are not generated by the rate of inflation, but rather by the unexpectedness and uncertainty generated from surprise changes.</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Inflation distorts relative prices: some prices adjust quickly to inflation, while others adjust slowly.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Relative prices signal to the economy how to allocate resources. </a:t>
            </a:r>
          </a:p>
          <a:p>
            <a:pPr marL="6286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These distortions lead to resources being allocated in inefficient ways. </a:t>
            </a:r>
          </a:p>
          <a:p>
            <a:pPr marL="171450" lvl="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People want to hold less money when inflation is high, which means they must go to the bank more often. </a:t>
            </a:r>
          </a:p>
          <a:p>
            <a:pPr marL="628650" lvl="1"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This</a:t>
            </a:r>
            <a:r>
              <a:rPr lang="en-US" altLang="ja-JP" baseline="0" dirty="0">
                <a:latin typeface="Arial" panose="020B0604020202020204" pitchFamily="34" charset="0"/>
                <a:ea typeface="ＭＳ Ｐゴシック" panose="020B0600070205080204" pitchFamily="34" charset="-128"/>
              </a:rPr>
              <a:t> is c</a:t>
            </a:r>
            <a:r>
              <a:rPr lang="en-US" altLang="ja-JP" dirty="0">
                <a:latin typeface="Arial" panose="020B0604020202020204" pitchFamily="34" charset="0"/>
                <a:ea typeface="ＭＳ Ｐゴシック" panose="020B0600070205080204" pitchFamily="34" charset="-128"/>
              </a:rPr>
              <a:t>alled</a:t>
            </a:r>
            <a:r>
              <a:rPr lang="en-US" altLang="ja-JP" baseline="0" dirty="0">
                <a:latin typeface="Arial" panose="020B0604020202020204" pitchFamily="34" charset="0"/>
                <a:ea typeface="ＭＳ Ｐゴシック" panose="020B0600070205080204" pitchFamily="34" charset="-128"/>
              </a:rPr>
              <a:t> </a:t>
            </a:r>
            <a:r>
              <a:rPr lang="ja-JP" altLang="en-US" dirty="0">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shoe-leather costs</a:t>
            </a:r>
            <a:r>
              <a:rPr lang="ja-JP" altLang="en-US" dirty="0">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 because of the implied cost of wearing out the soles of your shoes walking to the bank.</a:t>
            </a:r>
          </a:p>
          <a:p>
            <a:pPr marL="171450" lvl="0" indent="-171450" eaLnBrk="1" hangingPunct="1">
              <a:buFont typeface="Arial" panose="020B0604020202020204" pitchFamily="34" charset="0"/>
              <a:buChar char="•"/>
            </a:pPr>
            <a:r>
              <a:rPr lang="ja-JP" altLang="en-US" dirty="0">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Menu costs</a:t>
            </a:r>
            <a:r>
              <a:rPr lang="ja-JP" altLang="en-US" dirty="0">
                <a:latin typeface="Arial" panose="020B0604020202020204" pitchFamily="34" charset="0"/>
                <a:ea typeface="ＭＳ Ｐゴシック" panose="020B0600070205080204" pitchFamily="34" charset="-128"/>
              </a:rPr>
              <a:t>”</a:t>
            </a:r>
            <a:r>
              <a:rPr lang="en-US" altLang="ja-JP" dirty="0">
                <a:latin typeface="Arial" panose="020B0604020202020204" pitchFamily="34" charset="0"/>
                <a:ea typeface="ＭＳ Ｐゴシック" panose="020B0600070205080204" pitchFamily="34" charset="-128"/>
              </a:rPr>
              <a:t> are the costs to firms (not just restaurants) of changing prices. </a:t>
            </a:r>
          </a:p>
          <a:p>
            <a:pPr marL="628650" lvl="1"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When inflation is high, prices must be changed more frequently. </a:t>
            </a:r>
          </a:p>
          <a:p>
            <a:pPr marL="171450" lvl="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If</a:t>
            </a:r>
            <a:r>
              <a:rPr lang="en-US" altLang="ja-JP" baseline="0" dirty="0">
                <a:latin typeface="Arial" panose="020B0604020202020204" pitchFamily="34" charset="0"/>
                <a:ea typeface="ＭＳ Ｐゴシック" panose="020B0600070205080204" pitchFamily="34" charset="-128"/>
              </a:rPr>
              <a:t> inflation were perfectly anticipated, we could index transactions to inflation.</a:t>
            </a:r>
          </a:p>
          <a:p>
            <a:pPr marL="171450" lvl="0" indent="-171450" eaLnBrk="1" hangingPunct="1">
              <a:buFont typeface="Arial" panose="020B0604020202020204" pitchFamily="34" charset="0"/>
              <a:buChar char="•"/>
            </a:pPr>
            <a:r>
              <a:rPr lang="en-US" altLang="ja-JP" baseline="0" dirty="0">
                <a:latin typeface="Arial" panose="020B0604020202020204" pitchFamily="34" charset="0"/>
                <a:ea typeface="ＭＳ Ｐゴシック" panose="020B0600070205080204" pitchFamily="34" charset="-128"/>
              </a:rPr>
              <a:t>Unexpected inflation is the issue.</a:t>
            </a:r>
            <a:endParaRPr lang="en-US" altLang="ja-JP" dirty="0">
              <a:latin typeface="Arial" panose="020B0604020202020204" pitchFamily="34" charset="0"/>
              <a:ea typeface="ＭＳ Ｐゴシック" panose="020B0600070205080204" pitchFamily="34" charset="-128"/>
            </a:endParaRPr>
          </a:p>
          <a:p>
            <a:pPr marL="0" lvl="0" indent="0" eaLnBrk="1" hangingPunct="1">
              <a:buFont typeface="Arial" panose="020B0604020202020204" pitchFamily="34" charset="0"/>
              <a:buNone/>
            </a:pPr>
            <a:endParaRPr lang="en-US" altLang="ja-JP" dirty="0">
              <a:latin typeface="Arial" panose="020B0604020202020204" pitchFamily="34" charset="0"/>
              <a:ea typeface="ＭＳ Ｐゴシック" panose="020B0600070205080204" pitchFamily="34" charset="-128"/>
              <a:sym typeface="Times New Roman" panose="02020603050405020304" pitchFamily="18" charset="0"/>
            </a:endParaRPr>
          </a:p>
          <a:p>
            <a:pPr eaLnBrk="1" hangingPunct="1"/>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FEB1852-E152-42BD-B61A-1C110A10D018}" type="slidenum">
              <a:rPr lang="en-US" altLang="en-US" sz="1200"/>
              <a:pPr/>
              <a:t>32</a:t>
            </a:fld>
            <a:endParaRPr lang="en-US" altLang="en-US" sz="1200" dirty="0"/>
          </a:p>
        </p:txBody>
      </p:sp>
      <p:sp>
        <p:nvSpPr>
          <p:cNvPr id="96258" name="Rectangle 2"/>
          <p:cNvSpPr>
            <a:spLocks noGrp="1" noRot="1" noChangeAspect="1" noChangeArrowheads="1" noTextEdit="1"/>
          </p:cNvSpPr>
          <p:nvPr>
            <p:ph type="sldImg"/>
          </p:nvPr>
        </p:nvSpPr>
        <p:spPr>
          <a:xfrm>
            <a:off x="381000" y="685800"/>
            <a:ext cx="6096000" cy="3429000"/>
          </a:xfrm>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Facing reelection in 1972, Richard Nixon was confronted with an economy that featured rising inflation and relatively high unemployment. </a:t>
            </a:r>
          </a:p>
          <a:p>
            <a:pPr marL="6286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After averaging less than 2 percent per year in the 1960s, inflation had reached 5 percent. </a:t>
            </a:r>
          </a:p>
          <a:p>
            <a:pPr marL="6286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Unemployment,</a:t>
            </a:r>
            <a:r>
              <a:rPr lang="en-US" altLang="en-US" baseline="0" dirty="0">
                <a:latin typeface="Arial" panose="020B0604020202020204" pitchFamily="34" charset="0"/>
                <a:ea typeface="ＭＳ Ｐゴシック" panose="020B0600070205080204" pitchFamily="34" charset="-128"/>
              </a:rPr>
              <a:t> </a:t>
            </a:r>
            <a:r>
              <a:rPr lang="en-US" altLang="en-US" dirty="0">
                <a:latin typeface="Arial" panose="020B0604020202020204" pitchFamily="34" charset="0"/>
                <a:ea typeface="ＭＳ Ｐゴシック" panose="020B0600070205080204" pitchFamily="34" charset="-128"/>
              </a:rPr>
              <a:t>which had remained about 3.5 percent during much of the 1960s,</a:t>
            </a:r>
            <a:r>
              <a:rPr lang="en-US" altLang="en-US" baseline="0" dirty="0">
                <a:latin typeface="Arial" panose="020B0604020202020204" pitchFamily="34" charset="0"/>
                <a:ea typeface="ＭＳ Ｐゴシック" panose="020B0600070205080204" pitchFamily="34" charset="-128"/>
              </a:rPr>
              <a:t> had</a:t>
            </a:r>
            <a:r>
              <a:rPr lang="en-US" altLang="en-US" dirty="0">
                <a:latin typeface="Arial" panose="020B0604020202020204" pitchFamily="34" charset="0"/>
                <a:ea typeface="ＭＳ Ｐゴシック" panose="020B0600070205080204" pitchFamily="34" charset="-128"/>
              </a:rPr>
              <a:t> risen to 5 percent. </a:t>
            </a:r>
          </a:p>
          <a:p>
            <a:pPr marL="6286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To maximize his chances for reelection, Nixon looked for a policy that would quickly address both problems.</a:t>
            </a:r>
          </a:p>
          <a:p>
            <a:pPr marL="6286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A view at the time was that rising inflation resulted from a </a:t>
            </a:r>
            <a:r>
              <a:rPr lang="en-US" altLang="en-US" i="1" dirty="0">
                <a:latin typeface="Arial" panose="020B0604020202020204" pitchFamily="34" charset="0"/>
                <a:ea typeface="ＭＳ Ｐゴシック" panose="020B0600070205080204" pitchFamily="34" charset="-128"/>
              </a:rPr>
              <a:t>wage-price spiral</a:t>
            </a:r>
            <a:r>
              <a:rPr lang="en-US" altLang="en-US" dirty="0">
                <a:latin typeface="Arial" panose="020B0604020202020204" pitchFamily="34" charset="0"/>
                <a:ea typeface="ＭＳ Ｐゴシック" panose="020B0600070205080204" pitchFamily="34" charset="-128"/>
              </a:rPr>
              <a:t>: </a:t>
            </a:r>
          </a:p>
          <a:p>
            <a:pPr marL="1085850" lvl="2"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strong unions pressed for higher wages, </a:t>
            </a:r>
          </a:p>
          <a:p>
            <a:pPr marL="1085850" lvl="2"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strong corporations translated these rising costs into higher prices, and </a:t>
            </a:r>
          </a:p>
          <a:p>
            <a:pPr marL="1085850" lvl="2"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strong unions demanded even higher wages, </a:t>
            </a:r>
          </a:p>
          <a:p>
            <a:pPr marL="1085850" lvl="2"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leading to spiraling prices. </a:t>
            </a:r>
          </a:p>
          <a:p>
            <a:pPr marL="6286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With this view in mind, President Nixon and his advisers announced a new economic policy in August 1971 that would freeze wages and prices at their current levels for a period of 90 days. </a:t>
            </a:r>
          </a:p>
          <a:p>
            <a:pPr marL="6286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 goal was to break the wage-price spiral that was producing rising inflation.</a:t>
            </a:r>
          </a:p>
          <a:p>
            <a:pPr marL="6286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If underlying monetary policy generates pressure for prices to rise, then such a solution cannot succeed.</a:t>
            </a:r>
          </a:p>
          <a:p>
            <a:pPr marL="1085850" lvl="2"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Pent-up inflation will be released when price controls are lifted.</a:t>
            </a:r>
          </a:p>
          <a:p>
            <a:pPr marL="1085850" lvl="2"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Price controls distort economic decisions resulting in shortages and long lines.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D9A09B1-058B-4008-B718-DEFD05E41CCA}" type="slidenum">
              <a:rPr lang="en-US" altLang="en-US" sz="1200"/>
              <a:pPr/>
              <a:t>33</a:t>
            </a:fld>
            <a:endParaRPr lang="en-US" altLang="en-US" sz="1200" dirty="0"/>
          </a:p>
        </p:txBody>
      </p:sp>
      <p:sp>
        <p:nvSpPr>
          <p:cNvPr id="100354" name="Rectangle 2"/>
          <p:cNvSpPr>
            <a:spLocks noGrp="1" noRot="1" noChangeAspect="1" noChangeArrowheads="1" noTextEdit="1"/>
          </p:cNvSpPr>
          <p:nvPr>
            <p:ph type="sldImg"/>
          </p:nvPr>
        </p:nvSpPr>
        <p:spPr>
          <a:xfrm>
            <a:off x="381000" y="685800"/>
            <a:ext cx="6096000" cy="3429000"/>
          </a:xfrm>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Inflation</a:t>
            </a:r>
            <a:r>
              <a:rPr lang="en-US" altLang="en-US" baseline="0" dirty="0">
                <a:latin typeface="Arial" panose="020B0604020202020204" pitchFamily="34" charset="0"/>
                <a:ea typeface="ＭＳ Ｐゴシック" panose="020B0600070205080204" pitchFamily="34" charset="-128"/>
              </a:rPr>
              <a:t> can be high if the central bank increases the money supply.</a:t>
            </a:r>
          </a:p>
          <a:p>
            <a:pPr marL="171450" indent="-171450" eaLnBrk="1" hangingPunct="1">
              <a:buFont typeface="Arial" panose="020B0604020202020204" pitchFamily="34" charset="0"/>
              <a:buChar char="•"/>
            </a:pPr>
            <a:r>
              <a:rPr lang="en-US" altLang="en-US" baseline="0" dirty="0">
                <a:latin typeface="Arial" panose="020B0604020202020204" pitchFamily="34" charset="0"/>
                <a:ea typeface="ＭＳ Ｐゴシック" panose="020B0600070205080204" pitchFamily="34" charset="-128"/>
              </a:rPr>
              <a:t>Since inflation can be costly, why would the central bank increase inflation?</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Printing money is one way for the government to pay its bills.</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 government’</a:t>
            </a:r>
            <a:r>
              <a:rPr lang="en-US" altLang="ja-JP" dirty="0">
                <a:latin typeface="Arial" panose="020B0604020202020204" pitchFamily="34" charset="0"/>
                <a:ea typeface="ＭＳ Ｐゴシック" panose="020B0600070205080204" pitchFamily="34" charset="-128"/>
              </a:rPr>
              <a:t>s uses of funds must equal its sources of funds.</a:t>
            </a:r>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89086B1-33CA-4D83-932F-EEA310262F77}" type="slidenum">
              <a:rPr lang="en-US" altLang="en-US" sz="1200"/>
              <a:pPr/>
              <a:t>34</a:t>
            </a:fld>
            <a:endParaRPr lang="en-US" altLang="en-US" sz="1200" dirty="0"/>
          </a:p>
        </p:txBody>
      </p:sp>
      <p:sp>
        <p:nvSpPr>
          <p:cNvPr id="102402" name="Rectangle 2"/>
          <p:cNvSpPr>
            <a:spLocks noGrp="1" noRot="1" noChangeAspect="1" noChangeArrowheads="1" noTextEdit="1"/>
          </p:cNvSpPr>
          <p:nvPr>
            <p:ph type="sldImg"/>
          </p:nvPr>
        </p:nvSpPr>
        <p:spPr>
          <a:xfrm>
            <a:off x="381000" y="685800"/>
            <a:ext cx="6096000" cy="3429000"/>
          </a:xfrm>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a:t>
            </a:r>
            <a:r>
              <a:rPr lang="en-US" altLang="en-US" baseline="0" dirty="0">
                <a:latin typeface="Arial" panose="020B0604020202020204" pitchFamily="34" charset="0"/>
                <a:ea typeface="ＭＳ Ｐゴシック" panose="020B0600070205080204" pitchFamily="34" charset="-128"/>
              </a:rPr>
              <a:t> </a:t>
            </a:r>
            <a:r>
              <a:rPr lang="en-US" altLang="en-US" dirty="0">
                <a:latin typeface="Arial" panose="020B0604020202020204" pitchFamily="34" charset="0"/>
                <a:ea typeface="ＭＳ Ｐゴシック" panose="020B0600070205080204" pitchFamily="34" charset="-128"/>
              </a:rPr>
              <a:t>revenue the government obtains by issuing new money (delta </a:t>
            </a:r>
            <a:r>
              <a:rPr lang="en-US" altLang="en-US" i="1" dirty="0">
                <a:latin typeface="Arial" panose="020B0604020202020204" pitchFamily="34" charset="0"/>
                <a:ea typeface="ＭＳ Ｐゴシック" panose="020B0600070205080204" pitchFamily="34" charset="-128"/>
              </a:rPr>
              <a:t>M</a:t>
            </a:r>
            <a:r>
              <a:rPr lang="en-US" altLang="en-US" dirty="0">
                <a:latin typeface="Arial" panose="020B0604020202020204" pitchFamily="34" charset="0"/>
                <a:ea typeface="ＭＳ Ｐゴシック" panose="020B0600070205080204" pitchFamily="34" charset="-128"/>
              </a:rPr>
              <a:t>) is called </a:t>
            </a:r>
            <a:r>
              <a:rPr lang="en-US" altLang="en-US" b="1" dirty="0">
                <a:latin typeface="Arial" panose="020B0604020202020204" pitchFamily="34" charset="0"/>
                <a:ea typeface="ＭＳ Ｐゴシック" panose="020B0600070205080204" pitchFamily="34" charset="-128"/>
              </a:rPr>
              <a:t>seigniorage</a:t>
            </a:r>
            <a:r>
              <a:rPr lang="en-US" altLang="en-US" dirty="0">
                <a:latin typeface="Arial" panose="020B0604020202020204" pitchFamily="34" charset="0"/>
                <a:ea typeface="ＭＳ Ｐゴシック" panose="020B0600070205080204" pitchFamily="34" charset="-128"/>
              </a:rPr>
              <a:t>, or the </a:t>
            </a:r>
            <a:r>
              <a:rPr lang="en-US" altLang="en-US" b="1" dirty="0">
                <a:latin typeface="Arial" panose="020B0604020202020204" pitchFamily="34" charset="0"/>
                <a:ea typeface="ＭＳ Ｐゴシック" panose="020B0600070205080204" pitchFamily="34" charset="-128"/>
              </a:rPr>
              <a:t>inflation tax</a:t>
            </a:r>
            <a:r>
              <a:rPr lang="en-US" altLang="en-US" dirty="0">
                <a:latin typeface="Arial" panose="020B0604020202020204" pitchFamily="34" charset="0"/>
                <a:ea typeface="ＭＳ Ｐゴシック" panose="020B0600070205080204" pitchFamily="34" charset="-128"/>
              </a:rPr>
              <a:t>.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By printing money, the government is taking resources from the rest of the economy, but from whom exactly?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Suppose each person in the economy holds $200 in currency.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Now suppose the government decides to double the money supply.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It prints an extra $200 for each person but then spends that currency itself.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From the quantity theory of money, we know that the long-run effect of this monetary expansion is to double the price level.</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Therefore, the $200 of currency held by the private sector is now worth only half as much in real terms.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People must now pay prices that are twice as high.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 inflation tax, which shows up as a rise in the price level, is thus paid by people holding currency.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85AFAA1-D39B-4452-9250-A451E7283C0F}" type="slidenum">
              <a:rPr lang="en-US" altLang="en-US" sz="1200"/>
              <a:pPr/>
              <a:t>35</a:t>
            </a:fld>
            <a:endParaRPr lang="en-US" altLang="en-US" sz="1200" dirty="0"/>
          </a:p>
        </p:txBody>
      </p:sp>
      <p:sp>
        <p:nvSpPr>
          <p:cNvPr id="104450" name="Rectangle 2"/>
          <p:cNvSpPr>
            <a:spLocks noGrp="1" noRot="1" noChangeAspect="1" noChangeArrowheads="1" noTextEdit="1"/>
          </p:cNvSpPr>
          <p:nvPr>
            <p:ph type="sldImg"/>
          </p:nvPr>
        </p:nvSpPr>
        <p:spPr>
          <a:xfrm>
            <a:off x="381000" y="685800"/>
            <a:ext cx="6096000" cy="3429000"/>
          </a:xfrm>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Governments finance spending through conventional taxes and borrowing.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In certain times and places, however, this may be difficult.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Imagine a government that has run a large and growing budget deficit over the last decade: </a:t>
            </a:r>
          </a:p>
          <a:p>
            <a:pPr marL="6286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that is, </a:t>
            </a:r>
            <a:r>
              <a:rPr lang="en-US" altLang="en-US" i="1" dirty="0">
                <a:latin typeface="Arial" panose="020B0604020202020204" pitchFamily="34" charset="0"/>
                <a:ea typeface="ＭＳ Ｐゴシック" panose="020B0600070205080204" pitchFamily="34" charset="-128"/>
              </a:rPr>
              <a:t>G </a:t>
            </a:r>
            <a:r>
              <a:rPr lang="en-US" altLang="en-US" dirty="0">
                <a:latin typeface="Arial" panose="020B0604020202020204" pitchFamily="34" charset="0"/>
                <a:ea typeface="ＭＳ Ｐゴシック" panose="020B0600070205080204" pitchFamily="34" charset="-128"/>
              </a:rPr>
              <a:t>is larger than </a:t>
            </a:r>
            <a:r>
              <a:rPr lang="en-US" altLang="en-US" i="1" dirty="0">
                <a:latin typeface="Arial" panose="020B0604020202020204" pitchFamily="34" charset="0"/>
                <a:ea typeface="ＭＳ Ｐゴシック" panose="020B0600070205080204" pitchFamily="34" charset="-128"/>
              </a:rPr>
              <a:t>T</a:t>
            </a:r>
            <a:r>
              <a:rPr lang="en-US" altLang="en-US" dirty="0">
                <a:latin typeface="Arial" panose="020B0604020202020204" pitchFamily="34" charset="0"/>
                <a:ea typeface="ＭＳ Ｐゴシック" panose="020B0600070205080204" pitchFamily="34" charset="-128"/>
              </a:rPr>
              <a:t>, so the government is spending more than it receives in tax revenue.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Suppose also that the government has financed these budget deficits by borrowing in units of the local currency, say dollars.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As the debt rises, lenders to the government may start to worry that it will have trouble paying back its debts, and they may charge higher and higher interest rates.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Eventually, they may stop lending to the government altogether.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If the budget deficit is 5 percent of GDP, the government may also find it difficult for political reasons to raise taxes by this large amount.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In such a situation, the government may well resort to printing currency to pay for its spending and to pay back its loans.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That is, when regular taxes and borrowing dry up as sources of revenue, the government may be forced to fall back on the inflation tax.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And this validates the concern that debt holders had about the government’</a:t>
            </a:r>
            <a:r>
              <a:rPr lang="en-US" altLang="ja-JP" dirty="0">
                <a:latin typeface="Arial" panose="020B0604020202020204" pitchFamily="34" charset="0"/>
                <a:ea typeface="ＭＳ Ｐゴシック" panose="020B0600070205080204" pitchFamily="34" charset="-128"/>
              </a:rPr>
              <a:t>s ability to pay them back: </a:t>
            </a:r>
          </a:p>
          <a:p>
            <a:pPr marL="457200" lvl="1" indent="0" eaLnBrk="1" hangingPunct="1">
              <a:buFont typeface="Arial" pitchFamily="34" charset="0"/>
              <a:buChar char="•"/>
            </a:pPr>
            <a:r>
              <a:rPr lang="en-US" altLang="ja-JP" dirty="0">
                <a:latin typeface="Arial" panose="020B0604020202020204" pitchFamily="34" charset="0"/>
                <a:ea typeface="ＭＳ Ｐゴシック" panose="020B0600070205080204" pitchFamily="34" charset="-128"/>
              </a:rPr>
              <a:t>They are repaid in units of currency that are worth much less than the dollars they lent.</a:t>
            </a:r>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FD50003-EFE3-4D7B-B4CB-3EB5B2DA70B9}" type="slidenum">
              <a:rPr lang="en-US" altLang="en-US" sz="1200"/>
              <a:pPr/>
              <a:t>36</a:t>
            </a:fld>
            <a:endParaRPr lang="en-US" altLang="en-US" sz="1200" dirty="0"/>
          </a:p>
        </p:txBody>
      </p:sp>
      <p:sp>
        <p:nvSpPr>
          <p:cNvPr id="106498" name="Rectangle 2"/>
          <p:cNvSpPr>
            <a:spLocks noGrp="1" noRot="1" noChangeAspect="1" noChangeArrowheads="1" noTextEdit="1"/>
          </p:cNvSpPr>
          <p:nvPr>
            <p:ph type="sldImg"/>
          </p:nvPr>
        </p:nvSpPr>
        <p:spPr>
          <a:xfrm>
            <a:off x="381000" y="685800"/>
            <a:ext cx="6096000" cy="3429000"/>
          </a:xfrm>
          <a:ln/>
        </p:spPr>
      </p:sp>
      <p:sp>
        <p:nvSpPr>
          <p:cNvPr id="106499" name="Rectangle 3"/>
          <p:cNvSpPr>
            <a:spLocks noGrp="1" noChangeArrowheads="1"/>
          </p:cNvSpPr>
          <p:nvPr>
            <p:ph type="body" idx="1"/>
          </p:nvPr>
        </p:nvSpPr>
        <p:spPr>
          <a:xfrm>
            <a:off x="609600" y="4343400"/>
            <a:ext cx="55626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 temptation to print money to pay for its spending is there for all governments.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To avoid this temptation, many countries establish a kind of separation between the central bank and the branches of government responsible for spending and taxation.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In the United States, for example, the federal government cannot order the Federal Reserve to issue more currency so that the government can pay its bills. </a:t>
            </a:r>
          </a:p>
          <a:p>
            <a:pPr marL="171450" lvl="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Instead, decisions about monetary policy are conducted by the Federal Reserve, and decisions about government spending and taxation are conducted by the president and Congress. </a:t>
            </a:r>
          </a:p>
          <a:p>
            <a:pPr marL="171450" lvl="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In much of Western Europe, these decisions are even more sharply separated: </a:t>
            </a:r>
          </a:p>
          <a:p>
            <a:pPr marL="6286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Each country that uses the euro has its own government, which is responsible for spending and taxation. </a:t>
            </a:r>
          </a:p>
          <a:p>
            <a:pPr marL="6286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Monetary policy is conducted by a multinational European Central Bank. </a:t>
            </a:r>
          </a:p>
          <a:p>
            <a:pPr marL="171450" lvl="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In general, then, </a:t>
            </a:r>
            <a:r>
              <a:rPr lang="en-US" altLang="en-US" b="0" dirty="0">
                <a:latin typeface="Arial" panose="020B0604020202020204" pitchFamily="34" charset="0"/>
                <a:ea typeface="ＭＳ Ｐゴシック" panose="020B0600070205080204" pitchFamily="34" charset="-128"/>
              </a:rPr>
              <a:t>central bank independence </a:t>
            </a:r>
            <a:r>
              <a:rPr lang="en-US" altLang="en-US" dirty="0">
                <a:latin typeface="Arial" panose="020B0604020202020204" pitchFamily="34" charset="0"/>
                <a:ea typeface="ＭＳ Ｐゴシック" panose="020B0600070205080204" pitchFamily="34" charset="-128"/>
              </a:rPr>
              <a:t>is an attempt to prevent fiscal considerations from leading to excessive inflation.</a:t>
            </a:r>
          </a:p>
          <a:p>
            <a:pPr marL="171450" lvl="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 At some level, though, the central bank is part of the government, and the head of the central bank is typically a political appointee. </a:t>
            </a:r>
          </a:p>
          <a:p>
            <a:pPr marL="6286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For example, in the United States, the president appoints the chair of the Federal Reserve. </a:t>
            </a:r>
          </a:p>
          <a:p>
            <a:pPr marL="6286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In principle, the president could request the resignation of a Federal Reserve chair and install someone more sympathetic to issuing currency to pay the government's bills. </a:t>
            </a:r>
          </a:p>
          <a:p>
            <a:pPr marL="6286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 independence of the central bank, then, is an ideal that invariably comes under threat when there are problems with the government's budget constraint.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13B5818-B8FE-411A-A214-766B1DA25410}" type="slidenum">
              <a:rPr lang="en-US" altLang="en-US" sz="1200"/>
              <a:pPr/>
              <a:t>37</a:t>
            </a:fld>
            <a:endParaRPr lang="en-US" altLang="en-US" sz="1200" dirty="0"/>
          </a:p>
        </p:txBody>
      </p:sp>
      <p:sp>
        <p:nvSpPr>
          <p:cNvPr id="108546" name="Rectangle 2"/>
          <p:cNvSpPr>
            <a:spLocks noGrp="1" noRot="1" noChangeAspect="1" noChangeArrowheads="1" noTextEdit="1"/>
          </p:cNvSpPr>
          <p:nvPr>
            <p:ph type="sldImg"/>
          </p:nvPr>
        </p:nvSpPr>
        <p:spPr>
          <a:xfrm>
            <a:off x="381000" y="685800"/>
            <a:ext cx="6096000" cy="3429000"/>
          </a:xfrm>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How do episodes of high inflation or hyperinflation end?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 answer from the quantity theory is that they end when the rate of money growth falls sharply. </a:t>
            </a:r>
          </a:p>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 more fundamental analysis of the government’</a:t>
            </a:r>
            <a:r>
              <a:rPr lang="en-US" altLang="ja-JP" dirty="0">
                <a:latin typeface="Arial" panose="020B0604020202020204" pitchFamily="34" charset="0"/>
                <a:ea typeface="ＭＳ Ｐゴシック" panose="020B0600070205080204" pitchFamily="34" charset="-128"/>
              </a:rPr>
              <a:t>s budget constraint, however, reveals that this can occur only when the government makes difficult choices to get its finances in order:</a:t>
            </a:r>
          </a:p>
          <a:p>
            <a:pPr marL="628650" lvl="1"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Typically through a combination of lower spending, higher taxes, and new loans.</a:t>
            </a:r>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9"/>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9pPr>
          </a:lstStyle>
          <a:p>
            <a:fld id="{B305219E-6251-458F-9881-67F022C2E761}" type="slidenum">
              <a:rPr lang="en-GB" altLang="en-US" sz="1200">
                <a:solidFill>
                  <a:srgbClr val="000000"/>
                </a:solidFill>
              </a:rPr>
              <a:pPr/>
              <a:t>38</a:t>
            </a:fld>
            <a:endParaRPr lang="en-GB" altLang="en-US" sz="1200" dirty="0">
              <a:solidFill>
                <a:srgbClr val="000000"/>
              </a:solidFill>
            </a:endParaRPr>
          </a:p>
        </p:txBody>
      </p:sp>
      <p:sp>
        <p:nvSpPr>
          <p:cNvPr id="52227" name="Text Box 2"/>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defRPr sz="2400" i="1">
                <a:solidFill>
                  <a:schemeClr val="bg1"/>
                </a:solidFill>
                <a:latin typeface="Arial" charset="0"/>
                <a:ea typeface="Arial Unicode MS" charset="0"/>
                <a:cs typeface="Arial Unicode MS" charset="0"/>
              </a:defRPr>
            </a:lvl1pPr>
            <a:lvl2pPr marL="742950" indent="-285750">
              <a:defRPr sz="2400" i="1">
                <a:solidFill>
                  <a:schemeClr val="bg1"/>
                </a:solidFill>
                <a:latin typeface="Arial" charset="0"/>
                <a:ea typeface="Arial Unicode MS" charset="0"/>
                <a:cs typeface="Arial Unicode MS" charset="0"/>
              </a:defRPr>
            </a:lvl2pPr>
            <a:lvl3pPr>
              <a:defRPr sz="2400" i="1">
                <a:solidFill>
                  <a:schemeClr val="bg1"/>
                </a:solidFill>
                <a:latin typeface="Arial" charset="0"/>
                <a:ea typeface="Arial Unicode MS" charset="0"/>
                <a:cs typeface="Arial Unicode MS" charset="0"/>
              </a:defRPr>
            </a:lvl3pPr>
            <a:lvl4pPr>
              <a:defRPr sz="2400" i="1">
                <a:solidFill>
                  <a:schemeClr val="bg1"/>
                </a:solidFill>
                <a:latin typeface="Arial" charset="0"/>
                <a:ea typeface="Arial Unicode MS" charset="0"/>
                <a:cs typeface="Arial Unicode MS" charset="0"/>
              </a:defRPr>
            </a:lvl4pPr>
            <a:lvl5pPr>
              <a:defRPr sz="2400" i="1">
                <a:solidFill>
                  <a:schemeClr val="bg1"/>
                </a:solidFill>
                <a:latin typeface="Arial" charset="0"/>
                <a:ea typeface="Arial Unicode MS" charset="0"/>
                <a:cs typeface="Arial Unicode MS" charset="0"/>
              </a:defRPr>
            </a:lvl5pPr>
            <a:lvl6pPr marL="25146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6pPr>
            <a:lvl7pPr marL="29718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7pPr>
            <a:lvl8pPr marL="34290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8pPr>
            <a:lvl9pPr marL="38862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9pPr>
          </a:lstStyle>
          <a:p>
            <a:pPr>
              <a:defRPr/>
            </a:pPr>
            <a:endParaRPr lang="en-US" dirty="0"/>
          </a:p>
        </p:txBody>
      </p:sp>
      <p:sp>
        <p:nvSpPr>
          <p:cNvPr id="52228" name="Text Box 3"/>
          <p:cNvSpPr>
            <a:spLocks noGrp="1" noChangeArrowheads="1"/>
          </p:cNvSpPr>
          <p:nvPr>
            <p:ph type="body"/>
          </p:nvPr>
        </p:nvSpPr>
        <p:spPr>
          <a:xfrm>
            <a:off x="914400" y="4343400"/>
            <a:ext cx="5010150"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marL="0" indent="0">
              <a:buFont typeface="Arial" panose="020B0604020202020204" pitchFamily="34" charset="0"/>
              <a:buNone/>
            </a:pPr>
            <a:r>
              <a:rPr lang="en-US" sz="1200" b="1" i="1" u="none" strike="noStrike" kern="1200" baseline="0" dirty="0">
                <a:solidFill>
                  <a:schemeClr val="tx1"/>
                </a:solidFill>
                <a:latin typeface="Arial" charset="0"/>
                <a:ea typeface="ＭＳ Ｐゴシック" pitchFamily="1" charset="-128"/>
                <a:cs typeface="ＭＳ Ｐゴシック" charset="0"/>
              </a:rPr>
              <a:t>Image: </a:t>
            </a:r>
            <a:r>
              <a:rPr lang="en-US" sz="1200" b="0" i="0" u="none" strike="noStrike" kern="1200" baseline="0" dirty="0">
                <a:solidFill>
                  <a:schemeClr val="tx1"/>
                </a:solidFill>
                <a:latin typeface="Arial" charset="0"/>
                <a:ea typeface="ＭＳ Ｐゴシック" pitchFamily="1" charset="-128"/>
                <a:cs typeface="ＭＳ Ｐゴシック" charset="0"/>
              </a:rPr>
              <a:t>Figure 8.6, </a:t>
            </a:r>
            <a:r>
              <a:rPr lang="en-US" dirty="0"/>
              <a:t>Hyperinflations in Argentina, Brazil, and Russia</a:t>
            </a:r>
            <a:endParaRPr lang="en-US" sz="1200" b="1" i="1" u="none" strike="noStrike" kern="1200" baseline="0" dirty="0">
              <a:solidFill>
                <a:schemeClr val="tx1"/>
              </a:solidFill>
              <a:latin typeface="Arial" charset="0"/>
              <a:ea typeface="ＭＳ Ｐゴシック" pitchFamily="1" charset="-128"/>
              <a:cs typeface="ＭＳ Ｐゴシック" charset="0"/>
            </a:endParaRPr>
          </a:p>
          <a:p>
            <a:pPr marL="0" indent="0">
              <a:buFont typeface="Arial" panose="020B0604020202020204" pitchFamily="34" charset="0"/>
              <a:buNone/>
            </a:pPr>
            <a:endParaRPr lang="en-US" sz="1200" b="0" i="0" u="none" strike="noStrike" kern="1200" baseline="0" dirty="0">
              <a:solidFill>
                <a:schemeClr val="tx1"/>
              </a:solidFill>
              <a:latin typeface="Arial" charset="0"/>
              <a:ea typeface="ＭＳ Ｐゴシック" pitchFamily="1" charset="-128"/>
              <a:cs typeface="ＭＳ Ｐゴシック" charset="0"/>
            </a:endParaRPr>
          </a:p>
          <a:p>
            <a:pPr marL="0" indent="0">
              <a:buFont typeface="Arial" panose="020B0604020202020204" pitchFamily="34" charset="0"/>
              <a:buNone/>
            </a:pPr>
            <a:r>
              <a:rPr lang="en-US" sz="1200" b="0" i="0" u="none" strike="noStrike" kern="1200" baseline="0" dirty="0">
                <a:solidFill>
                  <a:schemeClr val="tx1"/>
                </a:solidFill>
                <a:latin typeface="Arial" charset="0"/>
                <a:ea typeface="ＭＳ Ｐゴシック" pitchFamily="1" charset="-128"/>
                <a:cs typeface="ＭＳ Ｐゴシック" charset="0"/>
              </a:rPr>
              <a:t>Figure 8.6 shows rates of inflation for Argentina, Brazil, and Russia in recent decades. </a:t>
            </a: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In Argentina and Brazil, we see two interesting patterns. </a:t>
            </a:r>
          </a:p>
          <a:p>
            <a:pPr marL="628650" lvl="1"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First, episodes of high inflation tend to recur. </a:t>
            </a:r>
          </a:p>
          <a:p>
            <a:pPr marL="628650" lvl="1"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Second, hyperinflations can stop just as quickly as they start. </a:t>
            </a:r>
          </a:p>
          <a:p>
            <a:pPr marL="628650" lvl="1"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Even though inflation rates in the early 1990s were more than 2,000 percent per year in Argentina and Brazil, </a:t>
            </a:r>
          </a:p>
          <a:p>
            <a:pPr marL="457200" lvl="1" indent="0">
              <a:buFont typeface="Arial" panose="020B0604020202020204" pitchFamily="34" charset="0"/>
              <a:buNone/>
            </a:pPr>
            <a:r>
              <a:rPr lang="en-US" sz="1200" b="0" i="0" u="none" strike="noStrike" kern="1200" baseline="0" dirty="0">
                <a:solidFill>
                  <a:schemeClr val="tx1"/>
                </a:solidFill>
                <a:latin typeface="Arial" charset="0"/>
                <a:ea typeface="ＭＳ Ｐゴシック" pitchFamily="1" charset="-128"/>
                <a:cs typeface="ＭＳ Ｐゴシック" charset="0"/>
              </a:rPr>
              <a:t>  they dropped to below 5 percent just a few years after the peaks in both countries. </a:t>
            </a:r>
          </a:p>
          <a:p>
            <a:pPr marL="457200" lvl="1" indent="0">
              <a:buFont typeface="Arial" panose="020B0604020202020204" pitchFamily="34" charset="0"/>
              <a:buNone/>
            </a:pPr>
            <a:endParaRPr lang="en-US" sz="1200" b="0" i="0" u="none" strike="noStrike" kern="1200" baseline="0" dirty="0">
              <a:solidFill>
                <a:schemeClr val="tx1"/>
              </a:solidFill>
              <a:latin typeface="Arial" charset="0"/>
              <a:ea typeface="ＭＳ Ｐゴシック" pitchFamily="1" charset="-128"/>
              <a:cs typeface="ＭＳ Ｐゴシック" charset="0"/>
            </a:endParaRPr>
          </a:p>
          <a:p>
            <a:r>
              <a:rPr lang="en-US" altLang="en-US" sz="1800" i="1" dirty="0">
                <a:latin typeface="Arial" panose="020B0604020202020204" pitchFamily="34" charset="0"/>
                <a:ea typeface="ＭＳ Ｐゴシック" panose="020B0600070205080204" pitchFamily="34" charset="-128"/>
              </a:rPr>
              <a:t>Source: </a:t>
            </a:r>
            <a:r>
              <a:rPr lang="en-US" altLang="en-US" sz="1800" dirty="0">
                <a:latin typeface="Arial" panose="020B0604020202020204" pitchFamily="34" charset="0"/>
                <a:ea typeface="ＭＳ Ｐゴシック" panose="020B0600070205080204" pitchFamily="34" charset="-128"/>
              </a:rPr>
              <a:t>IMF, </a:t>
            </a:r>
            <a:r>
              <a:rPr lang="en-US" altLang="en-US" sz="1800" i="1" dirty="0">
                <a:latin typeface="Arial" panose="020B0604020202020204" pitchFamily="34" charset="0"/>
                <a:ea typeface="ＭＳ Ｐゴシック" panose="020B0600070205080204" pitchFamily="34" charset="-128"/>
              </a:rPr>
              <a:t>International Financial Statistics</a:t>
            </a:r>
            <a:r>
              <a:rPr lang="en-US" altLang="en-US" sz="1800" dirty="0">
                <a:latin typeface="Arial" panose="020B0604020202020204" pitchFamily="34" charset="0"/>
                <a:ea typeface="ＭＳ Ｐゴシック" panose="020B0600070205080204" pitchFamily="34" charset="-128"/>
              </a:rPr>
              <a:t>.</a:t>
            </a:r>
            <a:endParaRPr lang="en-US" altLang="en-US" sz="1800" dirty="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9"/>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9pPr>
          </a:lstStyle>
          <a:p>
            <a:fld id="{3F58EBAD-4CAA-49D9-A85C-51F8FFAE0718}" type="slidenum">
              <a:rPr lang="en-GB" altLang="en-US" sz="1200">
                <a:solidFill>
                  <a:srgbClr val="000000"/>
                </a:solidFill>
              </a:rPr>
              <a:pPr/>
              <a:t>39</a:t>
            </a:fld>
            <a:endParaRPr lang="en-GB" altLang="en-US" sz="1200" dirty="0">
              <a:solidFill>
                <a:srgbClr val="000000"/>
              </a:solidFill>
            </a:endParaRPr>
          </a:p>
        </p:txBody>
      </p:sp>
      <p:sp>
        <p:nvSpPr>
          <p:cNvPr id="52227" name="Text Box 2"/>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defRPr sz="2400" i="1">
                <a:solidFill>
                  <a:schemeClr val="bg1"/>
                </a:solidFill>
                <a:latin typeface="Arial" charset="0"/>
                <a:ea typeface="Arial Unicode MS" charset="0"/>
                <a:cs typeface="Arial Unicode MS" charset="0"/>
              </a:defRPr>
            </a:lvl1pPr>
            <a:lvl2pPr marL="742950" indent="-285750">
              <a:defRPr sz="2400" i="1">
                <a:solidFill>
                  <a:schemeClr val="bg1"/>
                </a:solidFill>
                <a:latin typeface="Arial" charset="0"/>
                <a:ea typeface="Arial Unicode MS" charset="0"/>
                <a:cs typeface="Arial Unicode MS" charset="0"/>
              </a:defRPr>
            </a:lvl2pPr>
            <a:lvl3pPr>
              <a:defRPr sz="2400" i="1">
                <a:solidFill>
                  <a:schemeClr val="bg1"/>
                </a:solidFill>
                <a:latin typeface="Arial" charset="0"/>
                <a:ea typeface="Arial Unicode MS" charset="0"/>
                <a:cs typeface="Arial Unicode MS" charset="0"/>
              </a:defRPr>
            </a:lvl3pPr>
            <a:lvl4pPr>
              <a:defRPr sz="2400" i="1">
                <a:solidFill>
                  <a:schemeClr val="bg1"/>
                </a:solidFill>
                <a:latin typeface="Arial" charset="0"/>
                <a:ea typeface="Arial Unicode MS" charset="0"/>
                <a:cs typeface="Arial Unicode MS" charset="0"/>
              </a:defRPr>
            </a:lvl4pPr>
            <a:lvl5pPr>
              <a:defRPr sz="2400" i="1">
                <a:solidFill>
                  <a:schemeClr val="bg1"/>
                </a:solidFill>
                <a:latin typeface="Arial" charset="0"/>
                <a:ea typeface="Arial Unicode MS" charset="0"/>
                <a:cs typeface="Arial Unicode MS" charset="0"/>
              </a:defRPr>
            </a:lvl5pPr>
            <a:lvl6pPr marL="25146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6pPr>
            <a:lvl7pPr marL="29718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7pPr>
            <a:lvl8pPr marL="34290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8pPr>
            <a:lvl9pPr marL="38862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9pPr>
          </a:lstStyle>
          <a:p>
            <a:pPr>
              <a:defRPr/>
            </a:pPr>
            <a:endParaRPr lang="en-US" dirty="0"/>
          </a:p>
        </p:txBody>
      </p:sp>
      <p:sp>
        <p:nvSpPr>
          <p:cNvPr id="52228" name="Text Box 3"/>
          <p:cNvSpPr>
            <a:spLocks noGrp="1" noChangeArrowheads="1"/>
          </p:cNvSpPr>
          <p:nvPr>
            <p:ph type="body"/>
          </p:nvPr>
        </p:nvSpPr>
        <p:spPr>
          <a:xfrm>
            <a:off x="914400" y="4343400"/>
            <a:ext cx="5010150"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r>
              <a:rPr lang="en-US" b="1" i="1" dirty="0"/>
              <a:t>Image: </a:t>
            </a:r>
            <a:r>
              <a:rPr lang="en-US" b="0" i="0" dirty="0"/>
              <a:t>Figure</a:t>
            </a:r>
            <a:r>
              <a:rPr lang="en-US" b="0" i="0" baseline="0" dirty="0"/>
              <a:t> 8.7, </a:t>
            </a:r>
            <a:r>
              <a:rPr lang="en-US" dirty="0"/>
              <a:t>High Inflation in Mexico, Nigeria, and Venezuela. </a:t>
            </a:r>
            <a:endParaRPr lang="en-US" b="1" i="1" dirty="0"/>
          </a:p>
          <a:p>
            <a:pPr>
              <a:defRPr/>
            </a:pPr>
            <a:endParaRPr lang="en-US" dirty="0"/>
          </a:p>
          <a:p>
            <a:pPr marL="0" indent="0">
              <a:buFont typeface="Arial" panose="020B0604020202020204" pitchFamily="34" charset="0"/>
              <a:buNone/>
              <a:defRPr/>
            </a:pPr>
            <a:r>
              <a:rPr lang="en-US" dirty="0"/>
              <a:t>Mexico and Nigeria experienced high inflation, but not what we would call hyperinflation. Venezuela is now suffering from hyperinflation and economic disaster. </a:t>
            </a:r>
            <a:endParaRPr lang="en-US" i="1" dirty="0"/>
          </a:p>
          <a:p>
            <a:pPr>
              <a:defRPr/>
            </a:pPr>
            <a:endParaRPr lang="en-US" i="1" dirty="0"/>
          </a:p>
          <a:p>
            <a:pPr>
              <a:defRPr/>
            </a:pPr>
            <a:r>
              <a:rPr lang="en-US" i="1" dirty="0"/>
              <a:t>Source: </a:t>
            </a:r>
            <a:r>
              <a:rPr lang="en-US" dirty="0"/>
              <a:t>IMF, </a:t>
            </a:r>
            <a:r>
              <a:rPr lang="en-US" i="1" dirty="0"/>
              <a:t>International Financial Statistics</a:t>
            </a:r>
            <a:r>
              <a:rPr lang="en-US" dirty="0"/>
              <a:t>.</a:t>
            </a:r>
            <a:endParaRPr lang="en-US" dirty="0">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481632C-BAF3-44B6-989F-2C3311128E0E}" type="slidenum">
              <a:rPr lang="en-US" altLang="en-US" sz="1200"/>
              <a:pPr/>
              <a:t>4</a:t>
            </a:fld>
            <a:endParaRPr lang="en-US" altLang="en-US" sz="1200" dirty="0"/>
          </a:p>
        </p:txBody>
      </p:sp>
      <p:sp>
        <p:nvSpPr>
          <p:cNvPr id="22530" name="Rectangle 2"/>
          <p:cNvSpPr>
            <a:spLocks noGrp="1" noRot="1" noChangeAspect="1" noChangeArrowheads="1" noTextEdit="1"/>
          </p:cNvSpPr>
          <p:nvPr>
            <p:ph type="sldImg"/>
          </p:nvPr>
        </p:nvSpPr>
        <p:spPr>
          <a:xfrm>
            <a:off x="381000" y="685800"/>
            <a:ext cx="6096000" cy="3429000"/>
          </a:xfrm>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 CPI</a:t>
            </a:r>
            <a:r>
              <a:rPr lang="en-US" altLang="en-US" baseline="0" dirty="0">
                <a:latin typeface="Arial" panose="020B0604020202020204" pitchFamily="34" charset="0"/>
                <a:ea typeface="ＭＳ Ｐゴシック" panose="020B0600070205080204" pitchFamily="34" charset="-128"/>
              </a:rPr>
              <a:t> is one type of price level index that can be used to calculate inflation.</a:t>
            </a:r>
          </a:p>
          <a:p>
            <a:pPr marL="628650" lvl="1" indent="-171450" eaLnBrk="1" hangingPunct="1">
              <a:buFont typeface="Arial" panose="020B0604020202020204" pitchFamily="34" charset="0"/>
              <a:buChar char="•"/>
            </a:pPr>
            <a:r>
              <a:rPr lang="en-US" altLang="en-US" baseline="0" dirty="0">
                <a:latin typeface="Arial" panose="020B0604020202020204" pitchFamily="34" charset="0"/>
                <a:ea typeface="ＭＳ Ｐゴシック" panose="020B0600070205080204" pitchFamily="34" charset="-128"/>
              </a:rPr>
              <a:t>The CPI does a good job of identifying changes in cost of living.</a:t>
            </a:r>
          </a:p>
          <a:p>
            <a:pPr marL="628650" lvl="1" indent="-171450" eaLnBrk="1" hangingPunct="1">
              <a:buFont typeface="Arial" panose="020B0604020202020204" pitchFamily="34" charset="0"/>
              <a:buChar char="•"/>
            </a:pPr>
            <a:r>
              <a:rPr lang="en-US" altLang="en-US" baseline="0" dirty="0">
                <a:latin typeface="Arial" panose="020B0604020202020204" pitchFamily="34" charset="0"/>
                <a:ea typeface="ＭＳ Ｐゴシック" panose="020B0600070205080204" pitchFamily="34" charset="-128"/>
              </a:rPr>
              <a:t>It represents the cost of a basket of goods and services purchased by the average urban family of four.</a:t>
            </a:r>
          </a:p>
          <a:p>
            <a:pPr marL="171450" lvl="0" indent="-171450" eaLnBrk="1" hangingPunct="1">
              <a:buFont typeface="Arial" panose="020B0604020202020204" pitchFamily="34" charset="0"/>
              <a:buChar char="•"/>
            </a:pPr>
            <a:r>
              <a:rPr lang="en-US" altLang="en-US" baseline="0" dirty="0">
                <a:latin typeface="Arial" panose="020B0604020202020204" pitchFamily="34" charset="0"/>
                <a:ea typeface="ＭＳ Ｐゴシック" panose="020B0600070205080204" pitchFamily="34" charset="-128"/>
              </a:rPr>
              <a:t>The GDP deflator is another common price level index.</a:t>
            </a:r>
          </a:p>
          <a:p>
            <a:pPr marL="628650" lvl="1" indent="-171450" eaLnBrk="1" hangingPunct="1">
              <a:buFont typeface="Arial" panose="020B0604020202020204" pitchFamily="34" charset="0"/>
              <a:buChar char="•"/>
            </a:pPr>
            <a:r>
              <a:rPr lang="en-US" altLang="en-US" baseline="0" dirty="0">
                <a:latin typeface="Arial" panose="020B0604020202020204" pitchFamily="34" charset="0"/>
                <a:ea typeface="ＭＳ Ｐゴシック" panose="020B0600070205080204" pitchFamily="34" charset="-128"/>
              </a:rPr>
              <a:t>This is a broader measure of the price level, as it includes all goods and services in the economy.</a:t>
            </a:r>
          </a:p>
          <a:p>
            <a:pPr marL="0" indent="0" eaLnBrk="1" hangingPunct="1">
              <a:buFont typeface="Arial" panose="020B0604020202020204" pitchFamily="34" charset="0"/>
              <a:buNone/>
            </a:pPr>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C0C8271-3F92-4B11-826A-9B4873246C8E}" type="slidenum">
              <a:rPr lang="en-US" altLang="en-US" sz="1200"/>
              <a:pPr/>
              <a:t>40</a:t>
            </a:fld>
            <a:endParaRPr lang="en-US" altLang="en-US" sz="1200" dirty="0"/>
          </a:p>
        </p:txBody>
      </p:sp>
      <p:sp>
        <p:nvSpPr>
          <p:cNvPr id="114690" name="Rectangle 2"/>
          <p:cNvSpPr>
            <a:spLocks noGrp="1" noRot="1" noChangeAspect="1" noChangeArrowheads="1" noTextEdit="1"/>
          </p:cNvSpPr>
          <p:nvPr>
            <p:ph type="sldImg"/>
          </p:nvPr>
        </p:nvSpPr>
        <p:spPr>
          <a:xfrm>
            <a:off x="381000" y="685800"/>
            <a:ext cx="6096000" cy="3429000"/>
          </a:xfrm>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Another difficulty in ending high inflation is what’</a:t>
            </a:r>
            <a:r>
              <a:rPr lang="en-US" altLang="ja-JP" dirty="0">
                <a:latin typeface="Arial" panose="020B0604020202020204" pitchFamily="34" charset="0"/>
                <a:ea typeface="ＭＳ Ｐゴシック" panose="020B0600070205080204" pitchFamily="34" charset="-128"/>
              </a:rPr>
              <a:t>s known as a </a:t>
            </a:r>
            <a:r>
              <a:rPr lang="en-US" altLang="ja-JP" i="1" dirty="0">
                <a:latin typeface="Arial" panose="020B0604020202020204" pitchFamily="34" charset="0"/>
                <a:ea typeface="ＭＳ Ｐゴシック" panose="020B0600070205080204" pitchFamily="34" charset="-128"/>
              </a:rPr>
              <a:t>coordination problem</a:t>
            </a:r>
            <a:r>
              <a:rPr lang="en-US" altLang="ja-JP" dirty="0">
                <a:latin typeface="Arial" panose="020B0604020202020204" pitchFamily="34" charset="0"/>
                <a:ea typeface="ＭＳ Ｐゴシック" panose="020B0600070205080204" pitchFamily="34" charset="-128"/>
              </a:rPr>
              <a:t>. </a:t>
            </a:r>
          </a:p>
          <a:p>
            <a:pPr marL="17145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Imagine you are a business owner and you have to choose how to set your prices in the coming week. </a:t>
            </a:r>
          </a:p>
          <a:p>
            <a:pPr marL="17145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If the rate of inflation has been high and perhaps rising for the last year,</a:t>
            </a:r>
          </a:p>
          <a:p>
            <a:pPr marL="628650" lvl="1"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You will build a high and rising rate of inflation into your prices. </a:t>
            </a:r>
          </a:p>
          <a:p>
            <a:pPr marL="628650" lvl="1"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Other firms will do this as well, as will workers as they bargain over wages. </a:t>
            </a:r>
          </a:p>
          <a:p>
            <a:pPr marL="628650" lvl="1"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This coordination injects a certain inertia into the inflation process. </a:t>
            </a:r>
          </a:p>
          <a:p>
            <a:pPr marL="171450" lvl="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At some level, all the price setters in the economy have to be convinced that the high inflation of recent years is going to end, and this coordination problem can be hard to solve. </a:t>
            </a:r>
          </a:p>
          <a:p>
            <a:pPr marL="171450" lvl="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For both these reasons,</a:t>
            </a:r>
            <a:r>
              <a:rPr lang="en-US" altLang="ja-JP" baseline="0" dirty="0">
                <a:latin typeface="Arial" panose="020B0604020202020204" pitchFamily="34" charset="0"/>
                <a:ea typeface="ＭＳ Ｐゴシック" panose="020B0600070205080204" pitchFamily="34" charset="-128"/>
              </a:rPr>
              <a:t> </a:t>
            </a:r>
            <a:r>
              <a:rPr lang="en-US" altLang="ja-JP" dirty="0">
                <a:latin typeface="Arial" panose="020B0604020202020204" pitchFamily="34" charset="0"/>
                <a:ea typeface="ＭＳ Ｐゴシック" panose="020B0600070205080204" pitchFamily="34" charset="-128"/>
              </a:rPr>
              <a:t>because fiscal reform involves difficult choices and because of the coordination problem, halting hyperinflations is not easy. </a:t>
            </a:r>
          </a:p>
          <a:p>
            <a:pPr marL="628650" lvl="1"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These issues also help us understand why hyperinflations can recur.</a:t>
            </a:r>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D9A7DBE-C380-46EA-9908-54DF70AD5789}" type="slidenum">
              <a:rPr lang="en-US" altLang="en-US" sz="1200"/>
              <a:pPr/>
              <a:t>41</a:t>
            </a:fld>
            <a:endParaRPr lang="en-US" altLang="en-US" sz="1200" dirty="0"/>
          </a:p>
        </p:txBody>
      </p:sp>
      <p:sp>
        <p:nvSpPr>
          <p:cNvPr id="116738" name="Rectangle 2"/>
          <p:cNvSpPr>
            <a:spLocks noGrp="1" noRot="1" noChangeAspect="1" noChangeArrowheads="1" noTextEdit="1"/>
          </p:cNvSpPr>
          <p:nvPr>
            <p:ph type="sldImg"/>
          </p:nvPr>
        </p:nvSpPr>
        <p:spPr>
          <a:xfrm>
            <a:off x="381000" y="685800"/>
            <a:ext cx="6096000" cy="3429000"/>
          </a:xfrm>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 fiscal justification for printing more money:</a:t>
            </a:r>
          </a:p>
          <a:p>
            <a:pPr marL="457200" lvl="1" indent="0" eaLnBrk="1" hangingPunct="1">
              <a:buFont typeface="Arial" pitchFamily="34" charset="0"/>
              <a:buChar char="•"/>
            </a:pPr>
            <a:r>
              <a:rPr lang="en-US" altLang="en-US" dirty="0">
                <a:latin typeface="Arial" panose="020B0604020202020204" pitchFamily="34" charset="0"/>
                <a:ea typeface="ＭＳ Ｐゴシック" panose="020B0600070205080204" pitchFamily="34" charset="-128"/>
              </a:rPr>
              <a:t>When the government is forced to turn to the printing press in order to satisfy its budget constraint</a:t>
            </a:r>
          </a:p>
          <a:p>
            <a:pPr marL="457200" lvl="1" indent="0" eaLnBrk="1" hangingPunct="1">
              <a:buFont typeface="Arial" pitchFamily="34" charset="0"/>
              <a:buChar char="•"/>
            </a:pPr>
            <a:r>
              <a:rPr lang="en-US" altLang="en-US" dirty="0">
                <a:latin typeface="Arial" panose="020B0604020202020204" pitchFamily="34" charset="0"/>
                <a:ea typeface="ＭＳ Ｐゴシック" panose="020B0600070205080204" pitchFamily="34" charset="-128"/>
              </a:rPr>
              <a:t>Works well for hyperinflations </a:t>
            </a:r>
          </a:p>
          <a:p>
            <a:pPr marL="171450" lvl="0"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But what about the Great Inflation of the 1970s in the United States? </a:t>
            </a:r>
          </a:p>
          <a:p>
            <a:pPr marL="6286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Inflation was high in the 1970s by historical standards, but the rate peaked at below 15 percent.</a:t>
            </a:r>
          </a:p>
          <a:p>
            <a:pPr marL="628650" lvl="1"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Even at this peak, revenue from the inflation tax made up only a tiny fraction of government spending, so the fiscal explanation of inflation does not apply to the Great Inflation in the United States. </a:t>
            </a:r>
          </a:p>
          <a:p>
            <a:pPr marL="1085850" lvl="2" indent="-1714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rPr>
              <a:t>The revenue earned was too small to be a key factor.</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42</a:t>
            </a:fld>
            <a:endParaRPr lang="en-US" dirty="0"/>
          </a:p>
        </p:txBody>
      </p:sp>
    </p:spTree>
    <p:extLst>
      <p:ext uri="{BB962C8B-B14F-4D97-AF65-F5344CB8AC3E}">
        <p14:creationId xmlns:p14="http://schemas.microsoft.com/office/powerpoint/2010/main" val="30139886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Clicker question:</a:t>
            </a:r>
          </a:p>
          <a:p>
            <a:r>
              <a:rPr lang="en-US" b="0" i="0" dirty="0"/>
              <a:t>Answer:</a:t>
            </a:r>
            <a:r>
              <a:rPr lang="en-US" b="0" i="0" baseline="0" dirty="0"/>
              <a:t> D, </a:t>
            </a:r>
            <a:r>
              <a:rPr lang="en-US" dirty="0"/>
              <a:t>All of the above are correct.</a:t>
            </a:r>
          </a:p>
          <a:p>
            <a:endParaRPr lang="en-US" b="0" i="0" baseline="0" dirty="0"/>
          </a:p>
          <a:p>
            <a:pPr>
              <a:defRPr/>
            </a:pPr>
            <a:r>
              <a:rPr lang="en-US" sz="1200" kern="1200" dirty="0">
                <a:solidFill>
                  <a:schemeClr val="tx1"/>
                </a:solidFill>
                <a:effectLst/>
                <a:latin typeface="Arial" pitchFamily="34" charset="0"/>
                <a:ea typeface="ＭＳ Ｐゴシック" charset="-128"/>
                <a:cs typeface="ＭＳ Ｐゴシック" pitchFamily="-101" charset="-128"/>
              </a:rPr>
              <a:t>The inflation tax is likely to be used as a last resort. If deficits are high and additional borrowing and taxing are impossible, the inflation tax will be used to raise revenue.</a:t>
            </a:r>
            <a:r>
              <a:rPr lang="en-US" sz="1200" kern="1200" baseline="0" dirty="0">
                <a:solidFill>
                  <a:schemeClr val="tx1"/>
                </a:solidFill>
                <a:effectLst/>
                <a:latin typeface="Arial" pitchFamily="34" charset="0"/>
                <a:ea typeface="ＭＳ Ｐゴシック" charset="-128"/>
                <a:cs typeface="ＭＳ Ｐゴシック" pitchFamily="-101" charset="-128"/>
              </a:rPr>
              <a:t> </a:t>
            </a:r>
            <a:r>
              <a:rPr lang="en-US" sz="1200" kern="1200" dirty="0">
                <a:solidFill>
                  <a:schemeClr val="tx1"/>
                </a:solidFill>
                <a:effectLst/>
                <a:latin typeface="Arial" pitchFamily="34" charset="0"/>
                <a:ea typeface="ＭＳ Ｐゴシック" charset="-128"/>
                <a:cs typeface="ＭＳ Ｐゴシック" pitchFamily="-101" charset="-128"/>
              </a:rPr>
              <a:t>See pages 244–246.</a:t>
            </a:r>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43</a:t>
            </a:fld>
            <a:endParaRPr lang="en-US" dirty="0"/>
          </a:p>
        </p:txBody>
      </p:sp>
    </p:spTree>
    <p:extLst>
      <p:ext uri="{BB962C8B-B14F-4D97-AF65-F5344CB8AC3E}">
        <p14:creationId xmlns:p14="http://schemas.microsoft.com/office/powerpoint/2010/main" val="9342887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44</a:t>
            </a:fld>
            <a:endParaRPr lang="en-US" dirty="0"/>
          </a:p>
        </p:txBody>
      </p:sp>
    </p:spTree>
    <p:extLst>
      <p:ext uri="{BB962C8B-B14F-4D97-AF65-F5344CB8AC3E}">
        <p14:creationId xmlns:p14="http://schemas.microsoft.com/office/powerpoint/2010/main" val="19711303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Clicker question: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i="0" dirty="0"/>
              <a:t>Answer:</a:t>
            </a:r>
            <a:r>
              <a:rPr lang="en-US" b="0" i="0" baseline="0" dirty="0"/>
              <a:t> C, </a:t>
            </a:r>
            <a:r>
              <a:rPr lang="en-US" sz="1200" b="0" i="0" baseline="0" dirty="0"/>
              <a:t>a</a:t>
            </a:r>
            <a:r>
              <a:rPr lang="en-US" sz="1200" dirty="0"/>
              <a:t> person who borrowed large amounts of money on a fixed payment schedule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0" i="0" baseline="0" dirty="0"/>
          </a:p>
          <a:p>
            <a:r>
              <a:rPr lang="en-US" sz="1200" kern="1200" dirty="0">
                <a:solidFill>
                  <a:schemeClr val="tx1"/>
                </a:solidFill>
                <a:effectLst/>
                <a:latin typeface="Arial" pitchFamily="34" charset="0"/>
                <a:ea typeface="ＭＳ Ｐゴシック" charset="-128"/>
                <a:cs typeface="ＭＳ Ｐゴシック" pitchFamily="-101" charset="-128"/>
              </a:rPr>
              <a:t>Borrowers with fixed interest rate loans benefit because they can repay their debts using the newer and cheaper dollars.</a:t>
            </a:r>
            <a:r>
              <a:rPr lang="en-US" dirty="0">
                <a:effectLst/>
              </a:rPr>
              <a:t> </a:t>
            </a:r>
            <a:r>
              <a:rPr lang="en-US" sz="1200" kern="1200" dirty="0">
                <a:solidFill>
                  <a:schemeClr val="tx1"/>
                </a:solidFill>
                <a:effectLst/>
                <a:latin typeface="Arial" pitchFamily="34" charset="0"/>
                <a:ea typeface="ＭＳ Ｐゴシック" charset="-128"/>
                <a:cs typeface="ＭＳ Ｐゴシック" pitchFamily="-101" charset="-128"/>
              </a:rPr>
              <a:t>See pages 241–242.</a:t>
            </a:r>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45</a:t>
            </a:fld>
            <a:endParaRPr lang="en-US" dirty="0"/>
          </a:p>
        </p:txBody>
      </p:sp>
    </p:spTree>
    <p:extLst>
      <p:ext uri="{BB962C8B-B14F-4D97-AF65-F5344CB8AC3E}">
        <p14:creationId xmlns:p14="http://schemas.microsoft.com/office/powerpoint/2010/main" val="1773352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a:p>
            <a:endParaRPr lang="en-US" b="0" i="0" dirty="0"/>
          </a:p>
          <a:p>
            <a:endParaRPr lang="en-US" b="0" i="0" dirty="0"/>
          </a:p>
          <a:p>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46</a:t>
            </a:fld>
            <a:endParaRPr lang="en-US" dirty="0"/>
          </a:p>
        </p:txBody>
      </p:sp>
    </p:spTree>
    <p:extLst>
      <p:ext uri="{BB962C8B-B14F-4D97-AF65-F5344CB8AC3E}">
        <p14:creationId xmlns:p14="http://schemas.microsoft.com/office/powerpoint/2010/main" val="8449303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Clicker question: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i="0" dirty="0"/>
              <a:t>Answer:</a:t>
            </a:r>
            <a:r>
              <a:rPr lang="en-US" b="0" i="0" baseline="0" dirty="0"/>
              <a:t> D, </a:t>
            </a:r>
            <a:r>
              <a:rPr lang="en-US" sz="1200" dirty="0"/>
              <a:t>None of these choices are correct. </a:t>
            </a:r>
            <a:endParaRPr lang="en-US" b="0" i="0" baseline="0" dirty="0"/>
          </a:p>
          <a:p>
            <a:endParaRPr lang="en-US" b="0" i="0" baseline="0" dirty="0"/>
          </a:p>
          <a:p>
            <a:r>
              <a:rPr lang="en-US" sz="1200" kern="1200" dirty="0">
                <a:solidFill>
                  <a:schemeClr val="tx1"/>
                </a:solidFill>
                <a:effectLst/>
                <a:latin typeface="Arial" pitchFamily="34" charset="0"/>
                <a:ea typeface="ＭＳ Ｐゴシック" charset="-128"/>
                <a:cs typeface="ＭＳ Ｐゴシック" pitchFamily="-101" charset="-128"/>
              </a:rPr>
              <a:t>Changes in the money supply will have no real effect on the economy unless the relative price of goods is changed. The changes in answer options</a:t>
            </a:r>
            <a:r>
              <a:rPr lang="en-US" sz="1200" kern="1200" baseline="0" dirty="0">
                <a:solidFill>
                  <a:schemeClr val="tx1"/>
                </a:solidFill>
                <a:effectLst/>
                <a:latin typeface="Arial" pitchFamily="34" charset="0"/>
                <a:ea typeface="ＭＳ Ｐゴシック" charset="-128"/>
                <a:cs typeface="ＭＳ Ｐゴシック" pitchFamily="-101" charset="-128"/>
              </a:rPr>
              <a:t> A-C do not </a:t>
            </a:r>
            <a:r>
              <a:rPr lang="en-US" sz="1200" kern="1200" dirty="0">
                <a:solidFill>
                  <a:schemeClr val="tx1"/>
                </a:solidFill>
                <a:effectLst/>
                <a:latin typeface="Arial" pitchFamily="34" charset="0"/>
                <a:ea typeface="ＭＳ Ｐゴシック" charset="-128"/>
                <a:cs typeface="ＭＳ Ｐゴシック" pitchFamily="-101" charset="-128"/>
              </a:rPr>
              <a:t>alter relative prices.</a:t>
            </a:r>
            <a:r>
              <a:rPr lang="en-US" dirty="0">
                <a:effectLst/>
              </a:rPr>
              <a:t> </a:t>
            </a:r>
            <a:r>
              <a:rPr lang="en-US" sz="1200" kern="1200" dirty="0">
                <a:solidFill>
                  <a:schemeClr val="tx1"/>
                </a:solidFill>
                <a:effectLst/>
                <a:latin typeface="Arial" pitchFamily="34" charset="0"/>
                <a:ea typeface="ＭＳ Ｐゴシック" charset="-128"/>
                <a:cs typeface="ＭＳ Ｐゴシック" pitchFamily="-101" charset="-128"/>
              </a:rPr>
              <a:t>See pages</a:t>
            </a:r>
            <a:r>
              <a:rPr lang="en-US" sz="1200" kern="1200" baseline="0" dirty="0">
                <a:solidFill>
                  <a:schemeClr val="tx1"/>
                </a:solidFill>
                <a:effectLst/>
                <a:latin typeface="Arial" pitchFamily="34" charset="0"/>
                <a:ea typeface="ＭＳ Ｐゴシック" charset="-128"/>
                <a:cs typeface="ＭＳ Ｐゴシック" pitchFamily="-101" charset="-128"/>
              </a:rPr>
              <a:t> 238–239.</a:t>
            </a:r>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47</a:t>
            </a:fld>
            <a:endParaRPr lang="en-US" dirty="0"/>
          </a:p>
        </p:txBody>
      </p:sp>
    </p:spTree>
    <p:extLst>
      <p:ext uri="{BB962C8B-B14F-4D97-AF65-F5344CB8AC3E}">
        <p14:creationId xmlns:p14="http://schemas.microsoft.com/office/powerpoint/2010/main" val="30573502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48</a:t>
            </a:fld>
            <a:endParaRPr lang="en-US" dirty="0"/>
          </a:p>
        </p:txBody>
      </p:sp>
    </p:spTree>
    <p:extLst>
      <p:ext uri="{BB962C8B-B14F-4D97-AF65-F5344CB8AC3E}">
        <p14:creationId xmlns:p14="http://schemas.microsoft.com/office/powerpoint/2010/main" val="11907030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Clicker question: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i="0" dirty="0"/>
              <a:t>Answer:</a:t>
            </a:r>
            <a:r>
              <a:rPr lang="en-US" b="0" i="0" baseline="0" dirty="0"/>
              <a:t> B, </a:t>
            </a:r>
            <a:r>
              <a:rPr lang="en-US" sz="1200" dirty="0"/>
              <a:t>a doubling of inflation. </a:t>
            </a:r>
          </a:p>
          <a:p>
            <a:endParaRPr lang="en-US" b="0" i="0"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charset="-128"/>
                <a:cs typeface="ＭＳ Ｐゴシック" pitchFamily="-101" charset="-128"/>
              </a:rPr>
              <a:t>In the long run, changes in the growth rate of money will lead to a one-for-one change in the inflation rate.</a:t>
            </a:r>
            <a:r>
              <a:rPr lang="en-US" dirty="0">
                <a:effectLst/>
              </a:rPr>
              <a:t> </a:t>
            </a:r>
            <a:r>
              <a:rPr lang="en-US" sz="1200" kern="1200" dirty="0">
                <a:solidFill>
                  <a:schemeClr val="tx1"/>
                </a:solidFill>
                <a:effectLst/>
                <a:latin typeface="Arial" pitchFamily="34" charset="0"/>
                <a:ea typeface="ＭＳ Ｐゴシック" charset="-128"/>
                <a:cs typeface="ＭＳ Ｐゴシック" pitchFamily="-101" charset="-128"/>
              </a:rPr>
              <a:t>See page</a:t>
            </a:r>
            <a:r>
              <a:rPr lang="en-US" sz="1200" kern="1200" baseline="0" dirty="0">
                <a:solidFill>
                  <a:schemeClr val="tx1"/>
                </a:solidFill>
                <a:effectLst/>
                <a:latin typeface="Arial" pitchFamily="34" charset="0"/>
                <a:ea typeface="ＭＳ Ｐゴシック" charset="-128"/>
                <a:cs typeface="ＭＳ Ｐゴシック" pitchFamily="-101" charset="-128"/>
              </a:rPr>
              <a:t> 236.</a:t>
            </a:r>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49</a:t>
            </a:fld>
            <a:endParaRPr lang="en-US" dirty="0"/>
          </a:p>
        </p:txBody>
      </p:sp>
    </p:spTree>
    <p:extLst>
      <p:ext uri="{BB962C8B-B14F-4D97-AF65-F5344CB8AC3E}">
        <p14:creationId xmlns:p14="http://schemas.microsoft.com/office/powerpoint/2010/main" val="1285549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9"/>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Arial" panose="020B0604020202020204" pitchFamily="34" charset="0"/>
                <a:ea typeface="ＭＳ Ｐゴシック" panose="020B0600070205080204" pitchFamily="34" charset="-128"/>
              </a:defRPr>
            </a:lvl9pPr>
          </a:lstStyle>
          <a:p>
            <a:fld id="{CBDC3253-B3E0-48A2-BC0E-8A5E2D4E3A98}" type="slidenum">
              <a:rPr lang="en-GB" altLang="en-US" sz="1200">
                <a:solidFill>
                  <a:srgbClr val="000000"/>
                </a:solidFill>
              </a:rPr>
              <a:pPr/>
              <a:t>5</a:t>
            </a:fld>
            <a:endParaRPr lang="en-GB" altLang="en-US" sz="1200" dirty="0">
              <a:solidFill>
                <a:srgbClr val="000000"/>
              </a:solidFill>
            </a:endParaRPr>
          </a:p>
        </p:txBody>
      </p:sp>
      <p:sp>
        <p:nvSpPr>
          <p:cNvPr id="52227" name="Text Box 2"/>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lvl1pPr>
              <a:defRPr sz="2400" i="1">
                <a:solidFill>
                  <a:schemeClr val="bg1"/>
                </a:solidFill>
                <a:latin typeface="Arial" charset="0"/>
                <a:ea typeface="Arial Unicode MS" charset="0"/>
                <a:cs typeface="Arial Unicode MS" charset="0"/>
              </a:defRPr>
            </a:lvl1pPr>
            <a:lvl2pPr marL="742950" indent="-285750">
              <a:defRPr sz="2400" i="1">
                <a:solidFill>
                  <a:schemeClr val="bg1"/>
                </a:solidFill>
                <a:latin typeface="Arial" charset="0"/>
                <a:ea typeface="Arial Unicode MS" charset="0"/>
                <a:cs typeface="Arial Unicode MS" charset="0"/>
              </a:defRPr>
            </a:lvl2pPr>
            <a:lvl3pPr>
              <a:defRPr sz="2400" i="1">
                <a:solidFill>
                  <a:schemeClr val="bg1"/>
                </a:solidFill>
                <a:latin typeface="Arial" charset="0"/>
                <a:ea typeface="Arial Unicode MS" charset="0"/>
                <a:cs typeface="Arial Unicode MS" charset="0"/>
              </a:defRPr>
            </a:lvl3pPr>
            <a:lvl4pPr>
              <a:defRPr sz="2400" i="1">
                <a:solidFill>
                  <a:schemeClr val="bg1"/>
                </a:solidFill>
                <a:latin typeface="Arial" charset="0"/>
                <a:ea typeface="Arial Unicode MS" charset="0"/>
                <a:cs typeface="Arial Unicode MS" charset="0"/>
              </a:defRPr>
            </a:lvl4pPr>
            <a:lvl5pPr>
              <a:defRPr sz="2400" i="1">
                <a:solidFill>
                  <a:schemeClr val="bg1"/>
                </a:solidFill>
                <a:latin typeface="Arial" charset="0"/>
                <a:ea typeface="Arial Unicode MS" charset="0"/>
                <a:cs typeface="Arial Unicode MS" charset="0"/>
              </a:defRPr>
            </a:lvl5pPr>
            <a:lvl6pPr marL="25146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6pPr>
            <a:lvl7pPr marL="29718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7pPr>
            <a:lvl8pPr marL="34290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8pPr>
            <a:lvl9pPr marL="3886200" indent="-228600" defTabSz="449263" eaLnBrk="0" fontAlgn="base" hangingPunct="0">
              <a:lnSpc>
                <a:spcPct val="50000"/>
              </a:lnSpc>
              <a:spcBef>
                <a:spcPct val="0"/>
              </a:spcBef>
              <a:spcAft>
                <a:spcPct val="0"/>
              </a:spcAft>
              <a:buClr>
                <a:srgbClr val="000000"/>
              </a:buClr>
              <a:buSzPct val="100000"/>
              <a:buFont typeface="Times New Roman" charset="0"/>
              <a:defRPr sz="2400" i="1">
                <a:solidFill>
                  <a:schemeClr val="bg1"/>
                </a:solidFill>
                <a:latin typeface="Arial" charset="0"/>
                <a:ea typeface="Arial Unicode MS" charset="0"/>
                <a:cs typeface="Arial Unicode MS" charset="0"/>
              </a:defRPr>
            </a:lvl9pPr>
          </a:lstStyle>
          <a:p>
            <a:pPr>
              <a:defRPr/>
            </a:pPr>
            <a:endParaRPr lang="en-US" dirty="0"/>
          </a:p>
        </p:txBody>
      </p:sp>
      <p:sp>
        <p:nvSpPr>
          <p:cNvPr id="52228" name="Text Box 3"/>
          <p:cNvSpPr>
            <a:spLocks noGrp="1" noChangeArrowheads="1"/>
          </p:cNvSpPr>
          <p:nvPr>
            <p:ph type="body"/>
          </p:nvPr>
        </p:nvSpPr>
        <p:spPr>
          <a:xfrm>
            <a:off x="914400" y="4343400"/>
            <a:ext cx="5010150" cy="4106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r>
              <a:rPr lang="en-US" altLang="en-US" b="1" i="1" dirty="0">
                <a:latin typeface="Arial" panose="020B0604020202020204" pitchFamily="34" charset="0"/>
                <a:ea typeface="ＭＳ Ｐゴシック" panose="020B0600070205080204" pitchFamily="34" charset="-128"/>
                <a:sym typeface="Times New Roman" panose="02020603050405020304" pitchFamily="18" charset="0"/>
              </a:rPr>
              <a:t>Image: </a:t>
            </a:r>
            <a:r>
              <a:rPr lang="en-US" altLang="en-US" b="0" i="0" dirty="0">
                <a:latin typeface="Arial" panose="020B0604020202020204" pitchFamily="34" charset="0"/>
                <a:ea typeface="ＭＳ Ｐゴシック" panose="020B0600070205080204" pitchFamily="34" charset="-128"/>
                <a:sym typeface="Times New Roman" panose="02020603050405020304" pitchFamily="18" charset="0"/>
              </a:rPr>
              <a:t>Figure 8.1, The </a:t>
            </a:r>
            <a:r>
              <a:rPr lang="en-US" dirty="0"/>
              <a:t>Inflation Rate in the United</a:t>
            </a:r>
            <a:r>
              <a:rPr lang="en-US" baseline="0" dirty="0"/>
              <a:t> States</a:t>
            </a:r>
          </a:p>
          <a:p>
            <a:pPr eaLnBrk="1" hangingPunct="1"/>
            <a:endParaRPr lang="en-US" altLang="en-US" b="1" i="1" dirty="0">
              <a:latin typeface="Arial" panose="020B0604020202020204" pitchFamily="34" charset="0"/>
              <a:ea typeface="ＭＳ Ｐゴシック" panose="020B0600070205080204" pitchFamily="34" charset="-128"/>
              <a:sym typeface="Times New Roman" panose="02020603050405020304" pitchFamily="18" charset="0"/>
            </a:endParaRPr>
          </a:p>
          <a:p>
            <a:pPr marL="0" indent="0" eaLnBrk="1" hangingPunct="1">
              <a:buFont typeface="Arial" panose="020B0604020202020204" pitchFamily="34" charset="0"/>
              <a:buNone/>
            </a:pPr>
            <a:r>
              <a:rPr lang="en-US" altLang="en-US" b="0" i="0" dirty="0">
                <a:latin typeface="Arial" panose="020B0604020202020204" pitchFamily="34" charset="0"/>
                <a:ea typeface="ＭＳ Ｐゴシック" panose="020B0600070205080204" pitchFamily="34" charset="-128"/>
                <a:sym typeface="Times New Roman" panose="02020603050405020304" pitchFamily="18" charset="0"/>
              </a:rPr>
              <a:t>Figure 8.1</a:t>
            </a:r>
            <a:r>
              <a:rPr lang="en-US" altLang="en-US" b="0" i="0" baseline="0" dirty="0">
                <a:latin typeface="Arial" panose="020B0604020202020204" pitchFamily="34" charset="0"/>
                <a:ea typeface="ＭＳ Ｐゴシック" panose="020B0600070205080204" pitchFamily="34" charset="-128"/>
                <a:sym typeface="Times New Roman" panose="02020603050405020304" pitchFamily="18" charset="0"/>
              </a:rPr>
              <a:t> shows the inflation rate in the United States for the last 45 years.</a:t>
            </a:r>
          </a:p>
          <a:p>
            <a:pPr marL="285750" indent="-2857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sym typeface="Times New Roman" panose="02020603050405020304" pitchFamily="18" charset="0"/>
              </a:rPr>
              <a:t>Since 1960, in the United States, inflation was at about 2 percent, until the Great Inflation of the 1970s. </a:t>
            </a:r>
          </a:p>
          <a:p>
            <a:pPr marL="742950" lvl="1" indent="-285750" eaLnBrk="1" hangingPunct="1">
              <a:buFont typeface="Arial" panose="020B0604020202020204" pitchFamily="34" charset="0"/>
              <a:buChar char="•"/>
            </a:pPr>
            <a:r>
              <a:rPr lang="en-US" altLang="en-US" dirty="0">
                <a:latin typeface="Arial" panose="020B0604020202020204" pitchFamily="34" charset="0"/>
                <a:ea typeface="ＭＳ Ｐゴシック" panose="020B0600070205080204" pitchFamily="34" charset="-128"/>
                <a:sym typeface="Times New Roman" panose="02020603050405020304" pitchFamily="18" charset="0"/>
              </a:rPr>
              <a:t>After this period, inflation settled at about 2.5 percent.</a:t>
            </a:r>
          </a:p>
          <a:p>
            <a:pPr marL="285750" lvl="0" indent="-2857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Inflation was</a:t>
            </a:r>
            <a:r>
              <a:rPr lang="en-US" altLang="ja-JP" baseline="0" dirty="0">
                <a:latin typeface="Arial" panose="020B0604020202020204" pitchFamily="34" charset="0"/>
                <a:ea typeface="ＭＳ Ｐゴシック" panose="020B0600070205080204" pitchFamily="34" charset="-128"/>
              </a:rPr>
              <a:t> highest </a:t>
            </a:r>
            <a:r>
              <a:rPr lang="en-US" altLang="ja-JP" dirty="0">
                <a:latin typeface="Arial" panose="020B0604020202020204" pitchFamily="34" charset="0"/>
                <a:ea typeface="ＭＳ Ｐゴシック" panose="020B0600070205080204" pitchFamily="34" charset="-128"/>
              </a:rPr>
              <a:t>in 1980 at 13.5 percent.</a:t>
            </a:r>
          </a:p>
          <a:p>
            <a:pPr marL="742950" lvl="1" indent="-2857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This high inflation created arbitrary transfers of wealth and distorted incentives for investment. </a:t>
            </a:r>
          </a:p>
          <a:p>
            <a:pPr marL="742950" lvl="1" indent="-2857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Businesses that borrowed</a:t>
            </a:r>
            <a:r>
              <a:rPr lang="en-US" altLang="ja-JP" baseline="0" dirty="0">
                <a:latin typeface="Arial" panose="020B0604020202020204" pitchFamily="34" charset="0"/>
                <a:ea typeface="ＭＳ Ｐゴシック" panose="020B0600070205080204" pitchFamily="34" charset="-128"/>
              </a:rPr>
              <a:t> to finance investment faced extremely high interest rates, which led to a surge in bankruptcies.</a:t>
            </a:r>
          </a:p>
          <a:p>
            <a:pPr marL="742950" lvl="1" indent="-2857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In late 1979, Paul Volker</a:t>
            </a:r>
            <a:r>
              <a:rPr lang="en-US" altLang="ja-JP" baseline="0" dirty="0">
                <a:latin typeface="Arial" panose="020B0604020202020204" pitchFamily="34" charset="0"/>
                <a:ea typeface="ＭＳ Ｐゴシック" panose="020B0600070205080204" pitchFamily="34" charset="-128"/>
              </a:rPr>
              <a:t> became the chairman of the Fed and made fundamental changes to monetary policy.</a:t>
            </a:r>
          </a:p>
          <a:p>
            <a:pPr marL="742950" lvl="1" indent="-285750" eaLnBrk="1" hangingPunct="1">
              <a:buFont typeface="Arial" panose="020B0604020202020204" pitchFamily="34" charset="0"/>
              <a:buChar char="•"/>
            </a:pPr>
            <a:r>
              <a:rPr lang="en-US" altLang="ja-JP" baseline="0" dirty="0">
                <a:latin typeface="Arial" panose="020B0604020202020204" pitchFamily="34" charset="0"/>
                <a:ea typeface="ＭＳ Ｐゴシック" panose="020B0600070205080204" pitchFamily="34" charset="-128"/>
              </a:rPr>
              <a:t>The double-digit inflation was a huge part of the Reagan victory over Carter.</a:t>
            </a:r>
          </a:p>
          <a:p>
            <a:pPr marL="285750" lvl="0" indent="-285750" eaLnBrk="1" hangingPunct="1">
              <a:buFont typeface="Arial" panose="020B0604020202020204" pitchFamily="34" charset="0"/>
              <a:buChar char="•"/>
            </a:pPr>
            <a:r>
              <a:rPr lang="en-US" altLang="ja-JP" baseline="0" dirty="0">
                <a:latin typeface="Arial" panose="020B0604020202020204" pitchFamily="34" charset="0"/>
                <a:ea typeface="ＭＳ Ｐゴシック" panose="020B0600070205080204" pitchFamily="34" charset="-128"/>
              </a:rPr>
              <a:t>After this period, inflation rates fell and have remained around 2 percent for the last decade.</a:t>
            </a:r>
          </a:p>
          <a:p>
            <a:pPr marL="285750" lvl="0" indent="-285750" eaLnBrk="1" hangingPunct="1">
              <a:buFont typeface="Arial" panose="020B0604020202020204" pitchFamily="34" charset="0"/>
              <a:buChar char="•"/>
            </a:pPr>
            <a:r>
              <a:rPr lang="en-US" altLang="ja-JP" baseline="0" dirty="0">
                <a:latin typeface="Arial" panose="020B0604020202020204" pitchFamily="34" charset="0"/>
                <a:ea typeface="ＭＳ Ｐゴシック" panose="020B0600070205080204" pitchFamily="34" charset="-128"/>
              </a:rPr>
              <a:t>The Covid-19 pandemic brought about a return to high inflation throughout the United States and Europe, with the rate reaching 8 percent per year in 2022.</a:t>
            </a:r>
            <a:endParaRPr lang="en-US" altLang="ja-JP" dirty="0">
              <a:latin typeface="Arial" panose="020B0604020202020204" pitchFamily="34" charset="0"/>
              <a:ea typeface="ＭＳ Ｐゴシック" panose="020B0600070205080204" pitchFamily="34" charset="-128"/>
            </a:endParaRPr>
          </a:p>
          <a:p>
            <a:pPr eaLnBrk="1" hangingPunct="1"/>
            <a:endParaRPr lang="en-US" altLang="en-US" i="1" dirty="0">
              <a:latin typeface="Arial" panose="020B0604020202020204" pitchFamily="34" charset="0"/>
              <a:ea typeface="ＭＳ Ｐゴシック" panose="020B0600070205080204" pitchFamily="34" charset="-128"/>
            </a:endParaRPr>
          </a:p>
          <a:p>
            <a:pPr>
              <a:buFont typeface="Times New Roman" panose="02020603050405020304" pitchFamily="18" charset="0"/>
              <a:buNone/>
            </a:pPr>
            <a:r>
              <a:rPr lang="en-US" altLang="en-US" i="1" dirty="0">
                <a:latin typeface="Arial" panose="020B0604020202020204" pitchFamily="34" charset="0"/>
                <a:ea typeface="ＭＳ Ｐゴシック" panose="020B0600070205080204" pitchFamily="34" charset="-128"/>
              </a:rPr>
              <a:t>Source: </a:t>
            </a:r>
            <a:r>
              <a:rPr lang="en-US" altLang="en-US" dirty="0">
                <a:latin typeface="Arial" panose="020B0604020202020204" pitchFamily="34" charset="0"/>
                <a:ea typeface="ＭＳ Ｐゴシック" panose="020B0600070205080204" pitchFamily="34" charset="-128"/>
              </a:rPr>
              <a:t>Federal Reserve Economic Data (FRED), courtesy of the Federal Reserve Bank of St. Louis.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50</a:t>
            </a:fld>
            <a:endParaRPr lang="en-US" dirty="0"/>
          </a:p>
        </p:txBody>
      </p:sp>
    </p:spTree>
    <p:extLst>
      <p:ext uri="{BB962C8B-B14F-4D97-AF65-F5344CB8AC3E}">
        <p14:creationId xmlns:p14="http://schemas.microsoft.com/office/powerpoint/2010/main" val="36189429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Clicker question: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i="0" dirty="0"/>
              <a:t>Answer:</a:t>
            </a:r>
            <a:r>
              <a:rPr lang="en-US" b="0" i="0" baseline="0" dirty="0"/>
              <a:t> D, </a:t>
            </a:r>
            <a:r>
              <a:rPr lang="en-US" sz="1200" dirty="0"/>
              <a:t>both B and C. </a:t>
            </a:r>
            <a:endParaRPr lang="en-US" b="0" i="0" baseline="0" dirty="0"/>
          </a:p>
          <a:p>
            <a:endParaRPr lang="en-US" b="0" i="0" baseline="0" dirty="0"/>
          </a:p>
          <a:p>
            <a:r>
              <a:rPr lang="en-US" sz="1200" kern="1200" dirty="0">
                <a:solidFill>
                  <a:schemeClr val="tx1"/>
                </a:solidFill>
                <a:effectLst/>
                <a:latin typeface="Arial" pitchFamily="34" charset="0"/>
                <a:ea typeface="ＭＳ Ｐゴシック" charset="-128"/>
                <a:cs typeface="ＭＳ Ｐゴシック" pitchFamily="-101" charset="-128"/>
              </a:rPr>
              <a:t>Increases in oil prices spurred inflation while the Federal Reserve made mistakes in running a too-loose</a:t>
            </a:r>
            <a:r>
              <a:rPr lang="en-US" sz="1200" kern="1200" baseline="0" dirty="0">
                <a:solidFill>
                  <a:schemeClr val="tx1"/>
                </a:solidFill>
                <a:effectLst/>
                <a:latin typeface="Arial" pitchFamily="34" charset="0"/>
                <a:ea typeface="ＭＳ Ｐゴシック" charset="-128"/>
                <a:cs typeface="ＭＳ Ｐゴシック" pitchFamily="-101" charset="-128"/>
              </a:rPr>
              <a:t> </a:t>
            </a:r>
            <a:r>
              <a:rPr lang="en-US" sz="1200" kern="1200" dirty="0">
                <a:solidFill>
                  <a:schemeClr val="tx1"/>
                </a:solidFill>
                <a:effectLst/>
                <a:latin typeface="Arial" pitchFamily="34" charset="0"/>
                <a:ea typeface="ＭＳ Ｐゴシック" charset="-128"/>
                <a:cs typeface="ＭＳ Ｐゴシック" pitchFamily="-101" charset="-128"/>
              </a:rPr>
              <a:t>monetary policy.</a:t>
            </a:r>
            <a:r>
              <a:rPr lang="en-US" dirty="0">
                <a:effectLst/>
              </a:rPr>
              <a:t> </a:t>
            </a:r>
            <a:r>
              <a:rPr lang="en-US" sz="1200" kern="1200" dirty="0">
                <a:solidFill>
                  <a:schemeClr val="tx1"/>
                </a:solidFill>
                <a:effectLst/>
                <a:latin typeface="Arial" pitchFamily="34" charset="0"/>
                <a:ea typeface="ＭＳ Ｐゴシック" charset="-128"/>
                <a:cs typeface="ＭＳ Ｐゴシック" pitchFamily="-101" charset="-128"/>
              </a:rPr>
              <a:t>See page</a:t>
            </a:r>
            <a:r>
              <a:rPr lang="en-US" sz="1200" kern="1200" baseline="0" dirty="0">
                <a:solidFill>
                  <a:schemeClr val="tx1"/>
                </a:solidFill>
                <a:effectLst/>
                <a:latin typeface="Arial" pitchFamily="34" charset="0"/>
                <a:ea typeface="ＭＳ Ｐゴシック" charset="-128"/>
                <a:cs typeface="ＭＳ Ｐゴシック" pitchFamily="-101" charset="-128"/>
              </a:rPr>
              <a:t> 249.</a:t>
            </a:r>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51</a:t>
            </a:fld>
            <a:endParaRPr lang="en-US" dirty="0"/>
          </a:p>
        </p:txBody>
      </p:sp>
    </p:spTree>
    <p:extLst>
      <p:ext uri="{BB962C8B-B14F-4D97-AF65-F5344CB8AC3E}">
        <p14:creationId xmlns:p14="http://schemas.microsoft.com/office/powerpoint/2010/main" val="15184660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52</a:t>
            </a:fld>
            <a:endParaRPr lang="en-US" dirty="0"/>
          </a:p>
        </p:txBody>
      </p:sp>
    </p:spTree>
    <p:extLst>
      <p:ext uri="{BB962C8B-B14F-4D97-AF65-F5344CB8AC3E}">
        <p14:creationId xmlns:p14="http://schemas.microsoft.com/office/powerpoint/2010/main" val="3576872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Clicker question: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b="0" i="0" dirty="0"/>
              <a:t>Answer:</a:t>
            </a:r>
            <a:r>
              <a:rPr lang="en-US" b="0" i="0" baseline="0" dirty="0"/>
              <a:t> B, </a:t>
            </a:r>
            <a:r>
              <a:rPr lang="en-US" sz="1200" dirty="0"/>
              <a:t>another hyperinflation after the current problem is solved. </a:t>
            </a:r>
          </a:p>
          <a:p>
            <a:endParaRPr lang="en-US" b="0" i="0" baseline="0" dirty="0"/>
          </a:p>
          <a:p>
            <a:pPr>
              <a:defRPr/>
            </a:pPr>
            <a:r>
              <a:rPr lang="en-US" sz="1200" kern="1200" dirty="0">
                <a:solidFill>
                  <a:schemeClr val="tx1"/>
                </a:solidFill>
                <a:effectLst/>
                <a:latin typeface="Arial" pitchFamily="34" charset="0"/>
                <a:ea typeface="ＭＳ Ｐゴシック" charset="-128"/>
                <a:cs typeface="ＭＳ Ｐゴシック" pitchFamily="-101" charset="-128"/>
              </a:rPr>
              <a:t>Hyperinflations are usually a recurring phenomenon because it is difficult to end a hyperinflation. Fiscal stability is not easily restored and coordination problems are not easily overcome.</a:t>
            </a:r>
            <a:r>
              <a:rPr lang="en-US" dirty="0">
                <a:effectLst/>
              </a:rPr>
              <a:t> </a:t>
            </a:r>
            <a:r>
              <a:rPr lang="en-US" sz="1200" kern="1200" dirty="0">
                <a:solidFill>
                  <a:schemeClr val="tx1"/>
                </a:solidFill>
                <a:effectLst/>
                <a:latin typeface="Arial" pitchFamily="34" charset="0"/>
                <a:ea typeface="ＭＳ Ｐゴシック" charset="-128"/>
                <a:cs typeface="ＭＳ Ｐゴシック" pitchFamily="-101" charset="-128"/>
              </a:rPr>
              <a:t>See pages 247–248.</a:t>
            </a:r>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53</a:t>
            </a:fld>
            <a:endParaRPr lang="en-US" dirty="0"/>
          </a:p>
        </p:txBody>
      </p:sp>
    </p:spTree>
    <p:extLst>
      <p:ext uri="{BB962C8B-B14F-4D97-AF65-F5344CB8AC3E}">
        <p14:creationId xmlns:p14="http://schemas.microsoft.com/office/powerpoint/2010/main" val="9108786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54</a:t>
            </a:fld>
            <a:endParaRPr lang="en-US" dirty="0"/>
          </a:p>
        </p:txBody>
      </p:sp>
    </p:spTree>
    <p:extLst>
      <p:ext uri="{BB962C8B-B14F-4D97-AF65-F5344CB8AC3E}">
        <p14:creationId xmlns:p14="http://schemas.microsoft.com/office/powerpoint/2010/main" val="15552952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Clicker question:</a:t>
            </a:r>
          </a:p>
          <a:p>
            <a:r>
              <a:rPr lang="en-US" b="0" i="0" dirty="0"/>
              <a:t>Answer:</a:t>
            </a:r>
            <a:r>
              <a:rPr lang="en-US" b="0" i="0" baseline="0" dirty="0"/>
              <a:t> B, </a:t>
            </a:r>
            <a:r>
              <a:rPr lang="en-US" sz="1200" b="0" i="0" baseline="0" dirty="0"/>
              <a:t>t</a:t>
            </a:r>
            <a:r>
              <a:rPr lang="en-US" sz="1200" dirty="0"/>
              <a:t>he aggregate price level </a:t>
            </a:r>
          </a:p>
          <a:p>
            <a:endParaRPr lang="en-US" sz="1200" kern="1200" dirty="0">
              <a:solidFill>
                <a:schemeClr val="tx1"/>
              </a:solidFill>
              <a:effectLst/>
              <a:latin typeface="Arial" pitchFamily="34" charset="0"/>
              <a:ea typeface="ＭＳ Ｐゴシック" charset="-128"/>
              <a:cs typeface="ＭＳ Ｐゴシック" pitchFamily="-101" charset="-128"/>
            </a:endParaRPr>
          </a:p>
          <a:p>
            <a:r>
              <a:rPr lang="en-US" sz="1200" kern="1200" dirty="0">
                <a:solidFill>
                  <a:schemeClr val="tx1"/>
                </a:solidFill>
                <a:effectLst/>
                <a:latin typeface="Arial" pitchFamily="34" charset="0"/>
                <a:ea typeface="ＭＳ Ｐゴシック" charset="-128"/>
                <a:cs typeface="ＭＳ Ｐゴシック" pitchFamily="-101" charset="-128"/>
              </a:rPr>
              <a:t>In the long run, real GDP is determined only by real considerations and not by</a:t>
            </a:r>
            <a:r>
              <a:rPr lang="en-US" sz="1200" kern="1200" baseline="0" dirty="0">
                <a:solidFill>
                  <a:schemeClr val="tx1"/>
                </a:solidFill>
                <a:effectLst/>
                <a:latin typeface="Arial" pitchFamily="34" charset="0"/>
                <a:ea typeface="ＭＳ Ｐゴシック" charset="-128"/>
                <a:cs typeface="ＭＳ Ｐゴシック" pitchFamily="-101" charset="-128"/>
              </a:rPr>
              <a:t> </a:t>
            </a:r>
            <a:r>
              <a:rPr lang="en-US" sz="1200" kern="1200" dirty="0">
                <a:solidFill>
                  <a:schemeClr val="tx1"/>
                </a:solidFill>
                <a:effectLst/>
                <a:latin typeface="Arial" pitchFamily="34" charset="0"/>
                <a:ea typeface="ＭＳ Ｐゴシック" charset="-128"/>
                <a:cs typeface="ＭＳ Ｐゴシック" pitchFamily="-101" charset="-128"/>
              </a:rPr>
              <a:t>variables, such as money or the aggregate price level.</a:t>
            </a:r>
            <a:r>
              <a:rPr lang="en-US" dirty="0">
                <a:effectLst/>
              </a:rPr>
              <a:t> </a:t>
            </a:r>
            <a:r>
              <a:rPr lang="en-US" sz="1200" kern="1200" dirty="0">
                <a:solidFill>
                  <a:schemeClr val="tx1"/>
                </a:solidFill>
                <a:effectLst/>
                <a:latin typeface="Arial" pitchFamily="34" charset="0"/>
                <a:ea typeface="ＭＳ Ｐゴシック" charset="-128"/>
                <a:cs typeface="ＭＳ Ｐゴシック" pitchFamily="-101" charset="-128"/>
              </a:rPr>
              <a:t>See pages 234.</a:t>
            </a:r>
            <a:endParaRPr lang="en-US" b="0" i="0" dirty="0"/>
          </a:p>
          <a:p>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55</a:t>
            </a:fld>
            <a:endParaRPr lang="en-US" dirty="0"/>
          </a:p>
        </p:txBody>
      </p:sp>
    </p:spTree>
    <p:extLst>
      <p:ext uri="{BB962C8B-B14F-4D97-AF65-F5344CB8AC3E}">
        <p14:creationId xmlns:p14="http://schemas.microsoft.com/office/powerpoint/2010/main" val="19505571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56</a:t>
            </a:fld>
            <a:endParaRPr lang="en-US" dirty="0"/>
          </a:p>
        </p:txBody>
      </p:sp>
    </p:spTree>
    <p:extLst>
      <p:ext uri="{BB962C8B-B14F-4D97-AF65-F5344CB8AC3E}">
        <p14:creationId xmlns:p14="http://schemas.microsoft.com/office/powerpoint/2010/main" val="25099755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Clicker question:</a:t>
            </a:r>
          </a:p>
          <a:p>
            <a:r>
              <a:rPr lang="en-US" b="0" i="0" dirty="0"/>
              <a:t>Answer:</a:t>
            </a:r>
            <a:r>
              <a:rPr lang="en-US" b="0" i="0" baseline="0" dirty="0"/>
              <a:t> A, </a:t>
            </a:r>
            <a:r>
              <a:rPr lang="en-US" sz="1200" dirty="0"/>
              <a:t>the money supply.</a:t>
            </a:r>
          </a:p>
          <a:p>
            <a:endParaRPr lang="en-US" b="0" i="0" baseline="0" dirty="0"/>
          </a:p>
          <a:p>
            <a:r>
              <a:rPr lang="en-US" sz="1200" kern="1200" dirty="0">
                <a:solidFill>
                  <a:schemeClr val="tx1"/>
                </a:solidFill>
                <a:effectLst/>
                <a:latin typeface="Arial" pitchFamily="34" charset="0"/>
                <a:ea typeface="ＭＳ Ｐゴシック" charset="-128"/>
                <a:cs typeface="ＭＳ Ｐゴシック" pitchFamily="-101" charset="-128"/>
              </a:rPr>
              <a:t>The price level is determined by the money supply, while the inflation rate is pinned down by the growth rate in the money supply.</a:t>
            </a:r>
            <a:r>
              <a:rPr lang="en-US" dirty="0">
                <a:effectLst/>
              </a:rPr>
              <a:t> </a:t>
            </a:r>
            <a:r>
              <a:rPr lang="en-US" sz="1200" kern="1200" dirty="0">
                <a:solidFill>
                  <a:schemeClr val="tx1"/>
                </a:solidFill>
                <a:effectLst/>
                <a:latin typeface="Arial" pitchFamily="34" charset="0"/>
                <a:ea typeface="ＭＳ Ｐゴシック" charset="-128"/>
                <a:cs typeface="ＭＳ Ｐゴシック" pitchFamily="-101" charset="-128"/>
              </a:rPr>
              <a:t>See pages 235–236.</a:t>
            </a:r>
          </a:p>
        </p:txBody>
      </p:sp>
      <p:sp>
        <p:nvSpPr>
          <p:cNvPr id="4" name="Slide Number Placeholder 3"/>
          <p:cNvSpPr>
            <a:spLocks noGrp="1"/>
          </p:cNvSpPr>
          <p:nvPr>
            <p:ph type="sldNum" sz="quarter" idx="10"/>
          </p:nvPr>
        </p:nvSpPr>
        <p:spPr/>
        <p:txBody>
          <a:bodyPr/>
          <a:lstStyle/>
          <a:p>
            <a:fld id="{B0EF8E6C-2D53-BA4F-80CE-155DC7B9A820}" type="slidenum">
              <a:rPr lang="en-US" smtClean="0"/>
              <a:pPr/>
              <a:t>57</a:t>
            </a:fld>
            <a:endParaRPr lang="en-US" dirty="0"/>
          </a:p>
        </p:txBody>
      </p:sp>
    </p:spTree>
    <p:extLst>
      <p:ext uri="{BB962C8B-B14F-4D97-AF65-F5344CB8AC3E}">
        <p14:creationId xmlns:p14="http://schemas.microsoft.com/office/powerpoint/2010/main" val="2946830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58</a:t>
            </a:fld>
            <a:endParaRPr lang="en-US" dirty="0"/>
          </a:p>
        </p:txBody>
      </p:sp>
    </p:spTree>
    <p:extLst>
      <p:ext uri="{BB962C8B-B14F-4D97-AF65-F5344CB8AC3E}">
        <p14:creationId xmlns:p14="http://schemas.microsoft.com/office/powerpoint/2010/main" val="30071587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Clicker question:</a:t>
            </a:r>
          </a:p>
          <a:p>
            <a:r>
              <a:rPr lang="en-US" b="0" i="0" dirty="0"/>
              <a:t>Answer:</a:t>
            </a:r>
            <a:r>
              <a:rPr lang="en-US" b="0" i="0" baseline="0" dirty="0"/>
              <a:t> B, false</a:t>
            </a:r>
            <a:endParaRPr lang="en-US" b="0" dirty="0">
              <a:solidFill>
                <a:srgbClr val="F35B40"/>
              </a:solidFill>
            </a:endParaRPr>
          </a:p>
          <a:p>
            <a:endParaRPr lang="en-US" b="0" i="0" baseline="0" dirty="0"/>
          </a:p>
          <a:p>
            <a:pPr>
              <a:defRPr/>
            </a:pPr>
            <a:r>
              <a:rPr lang="en-US" sz="1200" kern="1200" dirty="0">
                <a:solidFill>
                  <a:schemeClr val="tx1"/>
                </a:solidFill>
                <a:effectLst/>
                <a:latin typeface="Arial" pitchFamily="34" charset="0"/>
                <a:ea typeface="ＭＳ Ｐゴシック" charset="-128"/>
                <a:cs typeface="ＭＳ Ｐゴシック" pitchFamily="-101" charset="-128"/>
              </a:rPr>
              <a:t>After solving the quantity theory of money model, we realize that increases in the money supply and decreases in real GDP will cause inflation.</a:t>
            </a:r>
            <a:r>
              <a:rPr lang="en-US" sz="1200" kern="1200" baseline="0" dirty="0">
                <a:solidFill>
                  <a:schemeClr val="tx1"/>
                </a:solidFill>
                <a:effectLst/>
                <a:latin typeface="Arial" pitchFamily="34" charset="0"/>
                <a:ea typeface="ＭＳ Ｐゴシック" charset="-128"/>
                <a:cs typeface="ＭＳ Ｐゴシック" pitchFamily="-101" charset="-128"/>
              </a:rPr>
              <a:t> </a:t>
            </a:r>
            <a:r>
              <a:rPr lang="en-US" sz="1200" kern="1200" dirty="0">
                <a:solidFill>
                  <a:schemeClr val="tx1"/>
                </a:solidFill>
                <a:effectLst/>
                <a:latin typeface="Arial" pitchFamily="34" charset="0"/>
                <a:ea typeface="ＭＳ Ｐゴシック" charset="-128"/>
                <a:cs typeface="ＭＳ Ｐゴシック" pitchFamily="-101" charset="-128"/>
              </a:rPr>
              <a:t>See pages 235–236.</a:t>
            </a:r>
          </a:p>
        </p:txBody>
      </p:sp>
      <p:sp>
        <p:nvSpPr>
          <p:cNvPr id="4" name="Slide Number Placeholder 3"/>
          <p:cNvSpPr>
            <a:spLocks noGrp="1"/>
          </p:cNvSpPr>
          <p:nvPr>
            <p:ph type="sldNum" sz="quarter" idx="10"/>
          </p:nvPr>
        </p:nvSpPr>
        <p:spPr/>
        <p:txBody>
          <a:bodyPr/>
          <a:lstStyle/>
          <a:p>
            <a:fld id="{B0EF8E6C-2D53-BA4F-80CE-155DC7B9A820}" type="slidenum">
              <a:rPr lang="en-US" smtClean="0"/>
              <a:pPr/>
              <a:t>59</a:t>
            </a:fld>
            <a:endParaRPr lang="en-US" dirty="0"/>
          </a:p>
        </p:txBody>
      </p:sp>
    </p:spTree>
    <p:extLst>
      <p:ext uri="{BB962C8B-B14F-4D97-AF65-F5344CB8AC3E}">
        <p14:creationId xmlns:p14="http://schemas.microsoft.com/office/powerpoint/2010/main" val="259964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1" i="1" dirty="0">
                <a:latin typeface="Arial" panose="020B0604020202020204" pitchFamily="34" charset="0"/>
                <a:ea typeface="ＭＳ Ｐゴシック" panose="020B0600070205080204" pitchFamily="34" charset="-128"/>
                <a:sym typeface="Times New Roman" panose="02020603050405020304" pitchFamily="18" charset="0"/>
              </a:rPr>
              <a:t>Image: </a:t>
            </a:r>
            <a:r>
              <a:rPr lang="en-US" altLang="en-US" b="0" i="0" dirty="0">
                <a:latin typeface="Arial" panose="020B0604020202020204" pitchFamily="34" charset="0"/>
                <a:ea typeface="ＭＳ Ｐゴシック" panose="020B0600070205080204" pitchFamily="34" charset="-128"/>
                <a:sym typeface="Times New Roman" panose="02020603050405020304" pitchFamily="18" charset="0"/>
              </a:rPr>
              <a:t>Figure 8.2, The Percentage of Countries Experiencing High Inflation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b="0" i="0" dirty="0">
              <a:latin typeface="Arial" panose="020B0604020202020204" pitchFamily="34" charset="0"/>
              <a:ea typeface="ＭＳ Ｐゴシック" panose="020B0600070205080204" pitchFamily="34" charset="-128"/>
              <a:sym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0" i="0" dirty="0">
                <a:latin typeface="Arial" panose="020B0604020202020204" pitchFamily="34" charset="0"/>
                <a:ea typeface="ＭＳ Ｐゴシック" panose="020B0600070205080204" pitchFamily="34" charset="-128"/>
                <a:sym typeface="Times New Roman" panose="02020603050405020304" pitchFamily="18" charset="0"/>
              </a:rPr>
              <a:t>Figure 8.2 provides an international perspective on inflation and how it has changed over time by showing the fraction of countries in the world experiencing inflation rates greater than 25 percent in any given year.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baseline="0" dirty="0">
              <a:latin typeface="Arial" panose="020B0604020202020204" pitchFamily="34" charset="0"/>
              <a:ea typeface="ＭＳ Ｐゴシック" panose="020B0600070205080204" pitchFamily="34" charset="-128"/>
              <a:sym typeface="Times New Roman" panose="02020603050405020304" pitchFamily="18" charset="0"/>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i="0" baseline="0" dirty="0">
                <a:latin typeface="Arial" panose="020B0604020202020204" pitchFamily="34" charset="0"/>
                <a:ea typeface="ＭＳ Ｐゴシック" panose="020B0600070205080204" pitchFamily="34" charset="-128"/>
                <a:sym typeface="Times New Roman" panose="02020603050405020304" pitchFamily="18" charset="0"/>
              </a:rPr>
              <a:t>In the 1960s less than 5 percent of countries experienced high inflation.</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i="0" baseline="0" dirty="0">
                <a:latin typeface="Arial" panose="020B0604020202020204" pitchFamily="34" charset="0"/>
                <a:ea typeface="ＭＳ Ｐゴシック" panose="020B0600070205080204" pitchFamily="34" charset="-128"/>
                <a:sym typeface="Times New Roman" panose="02020603050405020304" pitchFamily="18" charset="0"/>
              </a:rPr>
              <a:t>The number of countries experiencing high inflation increased significantly between 1970 and the mid-1990s.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i="0" baseline="0" dirty="0">
                <a:latin typeface="Arial" panose="020B0604020202020204" pitchFamily="34" charset="0"/>
                <a:ea typeface="ＭＳ Ｐゴシック" panose="020B0600070205080204" pitchFamily="34" charset="-128"/>
                <a:sym typeface="Times New Roman" panose="02020603050405020304" pitchFamily="18" charset="0"/>
              </a:rPr>
              <a:t>By 1994, one out of every three countries in the world experienced inflation greater than 25 percent per year.</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i="0" baseline="0" dirty="0">
                <a:latin typeface="Arial" panose="020B0604020202020204" pitchFamily="34" charset="0"/>
                <a:ea typeface="ＭＳ Ｐゴシック" panose="020B0600070205080204" pitchFamily="34" charset="-128"/>
                <a:sym typeface="Times New Roman" panose="02020603050405020304" pitchFamily="18" charset="0"/>
              </a:rPr>
              <a:t>Since the mid 1990s this number has fallen sharply.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i="0" baseline="0" dirty="0">
                <a:latin typeface="Arial" panose="020B0604020202020204" pitchFamily="34" charset="0"/>
                <a:ea typeface="ＭＳ Ｐゴシック" panose="020B0600070205080204" pitchFamily="34" charset="-128"/>
                <a:sym typeface="Times New Roman" panose="02020603050405020304" pitchFamily="18" charset="0"/>
              </a:rPr>
              <a:t>Since 2000, less than 5 percent of countries in the world are experiencing high inflation in any given year.</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b="0" i="0" baseline="0" dirty="0">
              <a:latin typeface="Arial" panose="020B0604020202020204" pitchFamily="34" charset="0"/>
              <a:ea typeface="ＭＳ Ｐゴシック" panose="020B0600070205080204" pitchFamily="34" charset="-128"/>
              <a:sym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0" i="1" baseline="0" dirty="0">
                <a:latin typeface="Arial" panose="020B0604020202020204" pitchFamily="34" charset="0"/>
                <a:ea typeface="ＭＳ Ｐゴシック" panose="020B0600070205080204" pitchFamily="34" charset="-128"/>
                <a:sym typeface="Times New Roman" panose="02020603050405020304" pitchFamily="18" charset="0"/>
              </a:rPr>
              <a:t>Source: </a:t>
            </a:r>
            <a:r>
              <a:rPr lang="en-US" b="0" i="0" baseline="0" dirty="0">
                <a:latin typeface="Arial" panose="020B0604020202020204" pitchFamily="34" charset="0"/>
                <a:ea typeface="ＭＳ Ｐゴシック" panose="020B0600070205080204" pitchFamily="34" charset="-128"/>
                <a:sym typeface="Times New Roman" panose="02020603050405020304" pitchFamily="18" charset="0"/>
              </a:rPr>
              <a:t>Federal Reserve Economic Data (FRED), courtesy of the Federal Reserve Bank of St. Louis, and author’s calculations.</a:t>
            </a:r>
            <a:endParaRPr lang="en-US" i="1" baseline="0" dirty="0"/>
          </a:p>
          <a:p>
            <a:endParaRPr lang="en-US" dirty="0"/>
          </a:p>
        </p:txBody>
      </p:sp>
      <p:sp>
        <p:nvSpPr>
          <p:cNvPr id="4" name="Slide Number Placeholder 3"/>
          <p:cNvSpPr>
            <a:spLocks noGrp="1"/>
          </p:cNvSpPr>
          <p:nvPr>
            <p:ph type="sldNum" sz="quarter" idx="5"/>
          </p:nvPr>
        </p:nvSpPr>
        <p:spPr/>
        <p:txBody>
          <a:bodyPr/>
          <a:lstStyle/>
          <a:p>
            <a:fld id="{01CE0F2D-CDAE-495B-98BE-A02ED8CA5662}" type="slidenum">
              <a:rPr lang="en-US" altLang="en-US" smtClean="0"/>
              <a:pPr/>
              <a:t>6</a:t>
            </a:fld>
            <a:endParaRPr lang="en-US" altLang="en-US" dirty="0"/>
          </a:p>
        </p:txBody>
      </p:sp>
    </p:spTree>
    <p:extLst>
      <p:ext uri="{BB962C8B-B14F-4D97-AF65-F5344CB8AC3E}">
        <p14:creationId xmlns:p14="http://schemas.microsoft.com/office/powerpoint/2010/main" val="31294725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60</a:t>
            </a:fld>
            <a:endParaRPr lang="en-US" dirty="0"/>
          </a:p>
        </p:txBody>
      </p:sp>
    </p:spTree>
    <p:extLst>
      <p:ext uri="{BB962C8B-B14F-4D97-AF65-F5344CB8AC3E}">
        <p14:creationId xmlns:p14="http://schemas.microsoft.com/office/powerpoint/2010/main" val="22824309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Clicker question:</a:t>
            </a:r>
          </a:p>
          <a:p>
            <a:r>
              <a:rPr lang="en-US" b="0" i="0" dirty="0"/>
              <a:t>Answer:</a:t>
            </a:r>
            <a:r>
              <a:rPr lang="en-US" b="0" i="0" baseline="0" dirty="0"/>
              <a:t> A, true</a:t>
            </a:r>
          </a:p>
          <a:p>
            <a:endParaRPr lang="en-US" b="0" i="0" baseline="0" dirty="0"/>
          </a:p>
          <a:p>
            <a:r>
              <a:rPr lang="en-US" sz="1200" kern="1200" dirty="0">
                <a:solidFill>
                  <a:schemeClr val="tx1"/>
                </a:solidFill>
                <a:effectLst/>
                <a:latin typeface="Arial" pitchFamily="34" charset="0"/>
                <a:ea typeface="ＭＳ Ｐゴシック" charset="-128"/>
                <a:cs typeface="ＭＳ Ｐゴシック" pitchFamily="-101" charset="-128"/>
              </a:rPr>
              <a:t>The broader measures of the money supply (M2 is broader than the monetary base) contain accounts that are less liquid. Thus, the monetary base is more liquid.</a:t>
            </a:r>
            <a:r>
              <a:rPr lang="en-US" dirty="0">
                <a:effectLst/>
              </a:rPr>
              <a:t> </a:t>
            </a:r>
            <a:r>
              <a:rPr lang="en-US" sz="1200" kern="1200" dirty="0">
                <a:solidFill>
                  <a:schemeClr val="tx1"/>
                </a:solidFill>
                <a:effectLst/>
                <a:latin typeface="Arial" pitchFamily="34" charset="0"/>
                <a:ea typeface="ＭＳ Ｐゴシック" charset="-128"/>
                <a:cs typeface="ＭＳ Ｐゴシック" pitchFamily="-101" charset="-128"/>
              </a:rPr>
              <a:t>See page 232.</a:t>
            </a:r>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61</a:t>
            </a:fld>
            <a:endParaRPr lang="en-US" dirty="0"/>
          </a:p>
        </p:txBody>
      </p:sp>
    </p:spTree>
    <p:extLst>
      <p:ext uri="{BB962C8B-B14F-4D97-AF65-F5344CB8AC3E}">
        <p14:creationId xmlns:p14="http://schemas.microsoft.com/office/powerpoint/2010/main" val="31695591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62</a:t>
            </a:fld>
            <a:endParaRPr lang="en-US" dirty="0"/>
          </a:p>
        </p:txBody>
      </p:sp>
    </p:spTree>
    <p:extLst>
      <p:ext uri="{BB962C8B-B14F-4D97-AF65-F5344CB8AC3E}">
        <p14:creationId xmlns:p14="http://schemas.microsoft.com/office/powerpoint/2010/main" val="10118318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Clicker question:</a:t>
            </a:r>
          </a:p>
          <a:p>
            <a:r>
              <a:rPr lang="en-US" b="0" i="0" dirty="0"/>
              <a:t>Answer:</a:t>
            </a:r>
            <a:r>
              <a:rPr lang="en-US" b="0" i="0" baseline="0" dirty="0"/>
              <a:t> B, f</a:t>
            </a:r>
            <a:r>
              <a:rPr lang="en-US" b="0" dirty="0"/>
              <a:t>alse</a:t>
            </a:r>
          </a:p>
          <a:p>
            <a:endParaRPr lang="en-US" b="0" i="0" baseline="0" dirty="0"/>
          </a:p>
          <a:p>
            <a:pPr>
              <a:defRPr/>
            </a:pPr>
            <a:r>
              <a:rPr lang="en-US" sz="1200" kern="1200" dirty="0">
                <a:solidFill>
                  <a:schemeClr val="tx1"/>
                </a:solidFill>
                <a:effectLst/>
                <a:latin typeface="Arial" pitchFamily="34" charset="0"/>
                <a:ea typeface="ＭＳ Ｐゴシック" charset="-128"/>
                <a:cs typeface="ＭＳ Ｐゴシック" pitchFamily="-101" charset="-128"/>
              </a:rPr>
              <a:t>The neutrality of money fails in the short run, because nominal prices do not respond immediately to changes in the money supply.</a:t>
            </a:r>
            <a:r>
              <a:rPr lang="en-US" sz="1200" kern="1200" baseline="0" dirty="0">
                <a:solidFill>
                  <a:schemeClr val="tx1"/>
                </a:solidFill>
                <a:effectLst/>
                <a:latin typeface="Arial" pitchFamily="34" charset="0"/>
                <a:ea typeface="ＭＳ Ｐゴシック" charset="-128"/>
                <a:cs typeface="ＭＳ Ｐゴシック" pitchFamily="-101" charset="-128"/>
              </a:rPr>
              <a:t> </a:t>
            </a:r>
            <a:r>
              <a:rPr lang="en-US" sz="1200" kern="1200" dirty="0">
                <a:solidFill>
                  <a:schemeClr val="tx1"/>
                </a:solidFill>
                <a:effectLst/>
                <a:latin typeface="Arial" pitchFamily="34" charset="0"/>
                <a:ea typeface="ＭＳ Ｐゴシック" charset="-128"/>
                <a:cs typeface="ＭＳ Ｐゴシック" pitchFamily="-101" charset="-128"/>
              </a:rPr>
              <a:t>See pages 238–239.</a:t>
            </a:r>
          </a:p>
        </p:txBody>
      </p:sp>
      <p:sp>
        <p:nvSpPr>
          <p:cNvPr id="4" name="Slide Number Placeholder 3"/>
          <p:cNvSpPr>
            <a:spLocks noGrp="1"/>
          </p:cNvSpPr>
          <p:nvPr>
            <p:ph type="sldNum" sz="quarter" idx="10"/>
          </p:nvPr>
        </p:nvSpPr>
        <p:spPr/>
        <p:txBody>
          <a:bodyPr/>
          <a:lstStyle/>
          <a:p>
            <a:fld id="{B0EF8E6C-2D53-BA4F-80CE-155DC7B9A820}" type="slidenum">
              <a:rPr lang="en-US" smtClean="0"/>
              <a:pPr/>
              <a:t>63</a:t>
            </a:fld>
            <a:endParaRPr lang="en-US" dirty="0"/>
          </a:p>
        </p:txBody>
      </p:sp>
    </p:spTree>
    <p:extLst>
      <p:ext uri="{BB962C8B-B14F-4D97-AF65-F5344CB8AC3E}">
        <p14:creationId xmlns:p14="http://schemas.microsoft.com/office/powerpoint/2010/main" val="2104018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64</a:t>
            </a:fld>
            <a:endParaRPr lang="en-US" dirty="0"/>
          </a:p>
        </p:txBody>
      </p:sp>
    </p:spTree>
    <p:extLst>
      <p:ext uri="{BB962C8B-B14F-4D97-AF65-F5344CB8AC3E}">
        <p14:creationId xmlns:p14="http://schemas.microsoft.com/office/powerpoint/2010/main" val="6699233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Clicker question:</a:t>
            </a:r>
          </a:p>
          <a:p>
            <a:r>
              <a:rPr lang="en-US" b="0" i="0" dirty="0"/>
              <a:t>Answer:</a:t>
            </a:r>
            <a:r>
              <a:rPr lang="en-US" b="0" i="0" baseline="0" dirty="0"/>
              <a:t> A, true</a:t>
            </a:r>
            <a:endParaRPr lang="en-US" b="0" dirty="0">
              <a:solidFill>
                <a:srgbClr val="F35B40"/>
              </a:solidFill>
            </a:endParaRPr>
          </a:p>
          <a:p>
            <a:endParaRPr lang="en-US" sz="1200" kern="1200" dirty="0">
              <a:solidFill>
                <a:schemeClr val="tx1"/>
              </a:solidFill>
              <a:effectLst/>
              <a:latin typeface="Arial" pitchFamily="34" charset="0"/>
              <a:ea typeface="ＭＳ Ｐゴシック" charset="-128"/>
              <a:cs typeface="ＭＳ Ｐゴシック" pitchFamily="-101" charset="-128"/>
            </a:endParaRPr>
          </a:p>
          <a:p>
            <a:r>
              <a:rPr lang="en-US" sz="1200" kern="1200" dirty="0">
                <a:solidFill>
                  <a:schemeClr val="tx1"/>
                </a:solidFill>
                <a:effectLst/>
                <a:latin typeface="Arial" pitchFamily="34" charset="0"/>
                <a:ea typeface="ＭＳ Ｐゴシック" charset="-128"/>
                <a:cs typeface="ＭＳ Ｐゴシック" pitchFamily="-101" charset="-128"/>
              </a:rPr>
              <a:t>Prices are stable when the inflation rate is 0 percent. This occurs when the growth rate in the money supply is equal to the growth rate of real output.</a:t>
            </a:r>
            <a:r>
              <a:rPr lang="en-US" dirty="0">
                <a:effectLst/>
              </a:rPr>
              <a:t> </a:t>
            </a:r>
            <a:r>
              <a:rPr lang="en-US" sz="1200" kern="1200" baseline="0" dirty="0">
                <a:solidFill>
                  <a:schemeClr val="tx1"/>
                </a:solidFill>
                <a:effectLst/>
                <a:latin typeface="Arial" pitchFamily="34" charset="0"/>
                <a:ea typeface="ＭＳ Ｐゴシック" charset="-128"/>
                <a:cs typeface="ＭＳ Ｐゴシック" pitchFamily="-101" charset="-128"/>
              </a:rPr>
              <a:t>See page 236.</a:t>
            </a:r>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65</a:t>
            </a:fld>
            <a:endParaRPr lang="en-US" dirty="0"/>
          </a:p>
        </p:txBody>
      </p:sp>
    </p:spTree>
    <p:extLst>
      <p:ext uri="{BB962C8B-B14F-4D97-AF65-F5344CB8AC3E}">
        <p14:creationId xmlns:p14="http://schemas.microsoft.com/office/powerpoint/2010/main" val="28569988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66</a:t>
            </a:fld>
            <a:endParaRPr lang="en-US" dirty="0"/>
          </a:p>
        </p:txBody>
      </p:sp>
    </p:spTree>
    <p:extLst>
      <p:ext uri="{BB962C8B-B14F-4D97-AF65-F5344CB8AC3E}">
        <p14:creationId xmlns:p14="http://schemas.microsoft.com/office/powerpoint/2010/main" val="248509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Clicker question:</a:t>
            </a:r>
          </a:p>
          <a:p>
            <a:r>
              <a:rPr lang="en-US" b="0" i="0" dirty="0"/>
              <a:t>Answer:</a:t>
            </a:r>
            <a:r>
              <a:rPr lang="en-US" b="0" i="0" baseline="0" dirty="0"/>
              <a:t> A, true</a:t>
            </a:r>
            <a:endParaRPr lang="en-US" b="0" dirty="0">
              <a:solidFill>
                <a:srgbClr val="F35B40"/>
              </a:solidFill>
            </a:endParaRPr>
          </a:p>
          <a:p>
            <a:endParaRPr lang="en-US" sz="1200" kern="1200" dirty="0">
              <a:solidFill>
                <a:schemeClr val="tx1"/>
              </a:solidFill>
              <a:effectLst/>
              <a:latin typeface="Arial" pitchFamily="34" charset="0"/>
              <a:ea typeface="ＭＳ Ｐゴシック" charset="-128"/>
              <a:cs typeface="ＭＳ Ｐゴシック" pitchFamily="-101" charset="-128"/>
            </a:endParaRPr>
          </a:p>
          <a:p>
            <a:r>
              <a:rPr lang="en-US" sz="1200" kern="1200" dirty="0">
                <a:solidFill>
                  <a:schemeClr val="tx1"/>
                </a:solidFill>
                <a:effectLst/>
                <a:latin typeface="Arial" pitchFamily="34" charset="0"/>
                <a:ea typeface="ＭＳ Ｐゴシック" charset="-128"/>
                <a:cs typeface="ＭＳ Ｐゴシック" pitchFamily="-101" charset="-128"/>
              </a:rPr>
              <a:t>The inflation rate is equal to the nominal interest rate minus the real interest rate, which is negative in this example.</a:t>
            </a:r>
            <a:r>
              <a:rPr lang="en-US" dirty="0">
                <a:effectLst/>
              </a:rPr>
              <a:t> </a:t>
            </a:r>
            <a:r>
              <a:rPr lang="en-US" sz="1200" kern="1200" dirty="0">
                <a:solidFill>
                  <a:schemeClr val="tx1"/>
                </a:solidFill>
                <a:effectLst/>
                <a:latin typeface="Arial" pitchFamily="34" charset="0"/>
                <a:ea typeface="ＭＳ Ｐゴシック" charset="-128"/>
                <a:cs typeface="ＭＳ Ｐゴシック" pitchFamily="-101" charset="-128"/>
              </a:rPr>
              <a:t>See page 239.</a:t>
            </a:r>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67</a:t>
            </a:fld>
            <a:endParaRPr lang="en-US" dirty="0"/>
          </a:p>
        </p:txBody>
      </p:sp>
    </p:spTree>
    <p:extLst>
      <p:ext uri="{BB962C8B-B14F-4D97-AF65-F5344CB8AC3E}">
        <p14:creationId xmlns:p14="http://schemas.microsoft.com/office/powerpoint/2010/main" val="7471528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68</a:t>
            </a:fld>
            <a:endParaRPr lang="en-US" dirty="0"/>
          </a:p>
        </p:txBody>
      </p:sp>
    </p:spTree>
    <p:extLst>
      <p:ext uri="{BB962C8B-B14F-4D97-AF65-F5344CB8AC3E}">
        <p14:creationId xmlns:p14="http://schemas.microsoft.com/office/powerpoint/2010/main" val="888100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Clicker question:</a:t>
            </a:r>
          </a:p>
          <a:p>
            <a:r>
              <a:rPr lang="en-US" b="0" i="0" dirty="0"/>
              <a:t>Answer:</a:t>
            </a:r>
            <a:r>
              <a:rPr lang="en-US" b="0" i="0" baseline="0" dirty="0"/>
              <a:t> B, false</a:t>
            </a:r>
            <a:endParaRPr lang="en-US" b="0" dirty="0">
              <a:solidFill>
                <a:srgbClr val="F35B40"/>
              </a:solidFill>
            </a:endParaRPr>
          </a:p>
          <a:p>
            <a:endParaRPr lang="en-US" b="0" i="0" baseline="0" dirty="0"/>
          </a:p>
          <a:p>
            <a:pPr>
              <a:defRPr/>
            </a:pPr>
            <a:r>
              <a:rPr lang="en-US" sz="1200" kern="1200" dirty="0">
                <a:solidFill>
                  <a:schemeClr val="tx1"/>
                </a:solidFill>
                <a:effectLst/>
                <a:latin typeface="Arial" pitchFamily="34" charset="0"/>
                <a:ea typeface="ＭＳ Ｐゴシック" charset="-128"/>
                <a:cs typeface="ＭＳ Ｐゴシック" pitchFamily="-101" charset="-128"/>
              </a:rPr>
              <a:t>Holders of currency pay </a:t>
            </a:r>
            <a:r>
              <a:rPr lang="en-US" dirty="0">
                <a:latin typeface="Arial" pitchFamily="34" charset="0"/>
                <a:ea typeface="ＭＳ Ｐゴシック" charset="-128"/>
                <a:cs typeface="ＭＳ Ｐゴシック" pitchFamily="-101" charset="-128"/>
              </a:rPr>
              <a:t>only the </a:t>
            </a:r>
            <a:r>
              <a:rPr lang="en-US" sz="1200" kern="1200" dirty="0">
                <a:solidFill>
                  <a:schemeClr val="tx1"/>
                </a:solidFill>
                <a:effectLst/>
                <a:latin typeface="Arial" pitchFamily="34" charset="0"/>
                <a:ea typeface="ＭＳ Ｐゴシック" charset="-128"/>
                <a:cs typeface="ＭＳ Ｐゴシック" pitchFamily="-101" charset="-128"/>
              </a:rPr>
              <a:t>inflation tax. Because all prices in the economy are influenced by the inflation tax, the value of the artwork changes proportionately with all other prices.</a:t>
            </a:r>
            <a:r>
              <a:rPr lang="en-US" sz="1200" kern="1200" baseline="0" dirty="0">
                <a:solidFill>
                  <a:schemeClr val="tx1"/>
                </a:solidFill>
                <a:effectLst/>
                <a:latin typeface="Arial" pitchFamily="34" charset="0"/>
                <a:ea typeface="ＭＳ Ｐゴシック" charset="-128"/>
                <a:cs typeface="ＭＳ Ｐゴシック" pitchFamily="-101" charset="-128"/>
              </a:rPr>
              <a:t> </a:t>
            </a:r>
            <a:r>
              <a:rPr lang="en-US" sz="1200" kern="1200" dirty="0">
                <a:solidFill>
                  <a:schemeClr val="tx1"/>
                </a:solidFill>
                <a:effectLst/>
                <a:latin typeface="Arial" pitchFamily="34" charset="0"/>
                <a:ea typeface="ＭＳ Ｐゴシック" charset="-128"/>
                <a:cs typeface="ＭＳ Ｐゴシック" pitchFamily="-101" charset="-128"/>
              </a:rPr>
              <a:t>See pages 244–245.</a:t>
            </a:r>
          </a:p>
        </p:txBody>
      </p:sp>
      <p:sp>
        <p:nvSpPr>
          <p:cNvPr id="4" name="Slide Number Placeholder 3"/>
          <p:cNvSpPr>
            <a:spLocks noGrp="1"/>
          </p:cNvSpPr>
          <p:nvPr>
            <p:ph type="sldNum" sz="quarter" idx="10"/>
          </p:nvPr>
        </p:nvSpPr>
        <p:spPr/>
        <p:txBody>
          <a:bodyPr/>
          <a:lstStyle/>
          <a:p>
            <a:fld id="{B0EF8E6C-2D53-BA4F-80CE-155DC7B9A820}" type="slidenum">
              <a:rPr lang="en-US" smtClean="0"/>
              <a:pPr/>
              <a:t>69</a:t>
            </a:fld>
            <a:endParaRPr lang="en-US" dirty="0"/>
          </a:p>
        </p:txBody>
      </p:sp>
    </p:spTree>
    <p:extLst>
      <p:ext uri="{BB962C8B-B14F-4D97-AF65-F5344CB8AC3E}">
        <p14:creationId xmlns:p14="http://schemas.microsoft.com/office/powerpoint/2010/main" val="1312386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D5EB3FC-78D9-4B23-A69F-B87E5E88CBE0}" type="slidenum">
              <a:rPr lang="en-US" altLang="en-US" sz="1200"/>
              <a:pPr/>
              <a:t>7</a:t>
            </a:fld>
            <a:endParaRPr lang="en-US" altLang="en-US" sz="1200" dirty="0"/>
          </a:p>
        </p:txBody>
      </p:sp>
      <p:sp>
        <p:nvSpPr>
          <p:cNvPr id="26626" name="Rectangle 2"/>
          <p:cNvSpPr>
            <a:spLocks noGrp="1" noRot="1" noChangeAspect="1" noChangeArrowheads="1" noTextEdit="1"/>
          </p:cNvSpPr>
          <p:nvPr>
            <p:ph type="sldImg"/>
          </p:nvPr>
        </p:nvSpPr>
        <p:spPr>
          <a:xfrm>
            <a:off x="381000" y="685800"/>
            <a:ext cx="6096000" cy="3429000"/>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i="1" dirty="0">
                <a:latin typeface="Arial" panose="020B0604020202020204" pitchFamily="34" charset="0"/>
                <a:ea typeface="ＭＳ Ｐゴシック" panose="020B0600070205080204" pitchFamily="34" charset="-128"/>
              </a:rPr>
              <a:t>Table:</a:t>
            </a:r>
            <a:r>
              <a:rPr lang="en-US" altLang="en-US" b="1" i="1" baseline="0" dirty="0">
                <a:latin typeface="Arial" panose="020B0604020202020204" pitchFamily="34" charset="0"/>
                <a:ea typeface="ＭＳ Ｐゴシック" panose="020B0600070205080204" pitchFamily="34" charset="-128"/>
              </a:rPr>
              <a:t> </a:t>
            </a:r>
            <a:r>
              <a:rPr lang="en-US" altLang="en-US" b="0" i="0" baseline="0" dirty="0">
                <a:latin typeface="Arial" panose="020B0604020202020204" pitchFamily="34" charset="0"/>
                <a:ea typeface="ＭＳ Ｐゴシック" panose="020B0600070205080204" pitchFamily="34" charset="-128"/>
              </a:rPr>
              <a:t>T</a:t>
            </a:r>
            <a:r>
              <a:rPr lang="en-US" altLang="en-US" b="0" i="0" dirty="0">
                <a:latin typeface="Arial" panose="020B0604020202020204" pitchFamily="34" charset="0"/>
                <a:ea typeface="ＭＳ Ｐゴシック" panose="020B0600070205080204" pitchFamily="34" charset="-128"/>
              </a:rPr>
              <a:t>able 8.1, </a:t>
            </a:r>
            <a:r>
              <a:rPr lang="en-US" dirty="0"/>
              <a:t>The Consumer Price Index, 1900-2022 (2022 = 100)</a:t>
            </a:r>
            <a:endParaRPr lang="en-US" altLang="en-US" b="1" i="1" dirty="0">
              <a:latin typeface="Arial" panose="020B0604020202020204" pitchFamily="34" charset="0"/>
              <a:ea typeface="ＭＳ Ｐゴシック" panose="020B0600070205080204" pitchFamily="34" charset="-128"/>
            </a:endParaRPr>
          </a:p>
          <a:p>
            <a:pPr eaLnBrk="1" hangingPunct="1"/>
            <a:endParaRPr lang="en-US" altLang="en-US" b="1" i="1" dirty="0">
              <a:latin typeface="Arial" panose="020B0604020202020204" pitchFamily="34" charset="0"/>
              <a:ea typeface="ＭＳ Ｐゴシック" panose="020B0600070205080204" pitchFamily="34" charset="-128"/>
            </a:endParaRP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In 1950, a gallon of gasoline cost 27 cents, while in 2018 it cost around $3.50 in the United States.</a:t>
            </a: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How do we compare these numbers? </a:t>
            </a: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Was 27 cents in 1950 worth more or less than $3.50 in 2022?</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sz="1200" dirty="0">
                <a:latin typeface="Arial" panose="020B0604020202020204" pitchFamily="34" charset="0"/>
                <a:ea typeface="ＭＳ Ｐゴシック" panose="020B0600070205080204" pitchFamily="34" charset="-128"/>
              </a:rPr>
              <a:t>This CPI comparison answers the question: </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sz="1200" dirty="0">
                <a:latin typeface="Arial" panose="020B0604020202020204" pitchFamily="34" charset="0"/>
                <a:ea typeface="ＭＳ Ｐゴシック" panose="020B0600070205080204" pitchFamily="34" charset="-128"/>
              </a:rPr>
              <a:t>How many dollars in a given year have the same purchasing power as $100 in the year 2022?</a:t>
            </a:r>
            <a:endParaRPr lang="en-US" altLang="en-US" sz="1200" i="1" dirty="0">
              <a:latin typeface="Times New Roman" panose="02020603050405020304" pitchFamily="18" charset="0"/>
              <a:ea typeface="ＭＳ Ｐゴシック" panose="020B0600070205080204" pitchFamily="34" charset="-128"/>
            </a:endParaRPr>
          </a:p>
          <a:p>
            <a:endParaRPr lang="en-US" altLang="en-US" sz="1200" i="1" dirty="0">
              <a:latin typeface="Times New Roman" panose="02020603050405020304" pitchFamily="18" charset="0"/>
              <a:ea typeface="ＭＳ Ｐゴシック" panose="020B0600070205080204" pitchFamily="34" charset="-128"/>
            </a:endParaRPr>
          </a:p>
          <a:p>
            <a:r>
              <a:rPr lang="en-US" altLang="en-US" sz="1200" i="1" dirty="0">
                <a:latin typeface="Times New Roman" panose="02020603050405020304" pitchFamily="18" charset="0"/>
                <a:ea typeface="ＭＳ Ｐゴシック" panose="020B0600070205080204" pitchFamily="34" charset="-128"/>
              </a:rPr>
              <a:t>Source: </a:t>
            </a:r>
            <a:r>
              <a:rPr lang="en-US" altLang="en-US" sz="1200" dirty="0">
                <a:latin typeface="Times New Roman" panose="02020603050405020304" pitchFamily="18" charset="0"/>
                <a:ea typeface="ＭＳ Ｐゴシック" panose="020B0600070205080204" pitchFamily="34" charset="-128"/>
              </a:rPr>
              <a:t>Lawrence H. Officer and Samuel H. Williamson, “The Annual Consumer Price Index for the United States, 1774–Present,” Measuring Worth, www.measuringworth.com.</a:t>
            </a:r>
          </a:p>
          <a:p>
            <a:pPr eaLnBrk="1" hangingPunct="1"/>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70</a:t>
            </a:fld>
            <a:endParaRPr lang="en-US" dirty="0"/>
          </a:p>
        </p:txBody>
      </p:sp>
    </p:spTree>
    <p:extLst>
      <p:ext uri="{BB962C8B-B14F-4D97-AF65-F5344CB8AC3E}">
        <p14:creationId xmlns:p14="http://schemas.microsoft.com/office/powerpoint/2010/main" val="13261742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Clicker question:</a:t>
            </a:r>
          </a:p>
          <a:p>
            <a:r>
              <a:rPr lang="en-US" b="0" i="0" dirty="0"/>
              <a:t>Answer:</a:t>
            </a:r>
            <a:r>
              <a:rPr lang="en-US" b="0" i="0" baseline="0" dirty="0"/>
              <a:t> B, false</a:t>
            </a:r>
            <a:endParaRPr lang="en-US" b="0" dirty="0">
              <a:solidFill>
                <a:srgbClr val="F35B40"/>
              </a:solidFill>
            </a:endParaRPr>
          </a:p>
          <a:p>
            <a:endParaRPr lang="en-US" sz="1200" kern="1200" dirty="0">
              <a:solidFill>
                <a:schemeClr val="tx1"/>
              </a:solidFill>
              <a:effectLst/>
              <a:latin typeface="Arial" pitchFamily="34" charset="0"/>
              <a:ea typeface="ＭＳ Ｐゴシック" charset="-128"/>
              <a:cs typeface="ＭＳ Ｐゴシック" pitchFamily="-101" charset="-128"/>
            </a:endParaRPr>
          </a:p>
          <a:p>
            <a:pPr>
              <a:defRPr/>
            </a:pPr>
            <a:r>
              <a:rPr lang="en-US" sz="1200" kern="1200" dirty="0">
                <a:solidFill>
                  <a:schemeClr val="tx1"/>
                </a:solidFill>
                <a:effectLst/>
                <a:latin typeface="Arial" pitchFamily="34" charset="0"/>
                <a:ea typeface="ＭＳ Ｐゴシック" charset="-128"/>
                <a:cs typeface="ＭＳ Ｐゴシック" pitchFamily="-101" charset="-128"/>
              </a:rPr>
              <a:t>Because inflation has eroded the value of the dollar, price differences between a good purchased in 1950 and today are actually smaller than they seem after adjusting.</a:t>
            </a:r>
            <a:r>
              <a:rPr lang="en-US" sz="1200" kern="1200" baseline="0" dirty="0">
                <a:solidFill>
                  <a:schemeClr val="tx1"/>
                </a:solidFill>
                <a:effectLst/>
                <a:latin typeface="Arial" pitchFamily="34" charset="0"/>
                <a:ea typeface="ＭＳ Ｐゴシック" charset="-128"/>
                <a:cs typeface="ＭＳ Ｐゴシック" pitchFamily="-101" charset="-128"/>
              </a:rPr>
              <a:t> </a:t>
            </a:r>
            <a:r>
              <a:rPr lang="en-US" sz="1200" kern="1200" dirty="0">
                <a:solidFill>
                  <a:schemeClr val="tx1"/>
                </a:solidFill>
                <a:effectLst/>
                <a:latin typeface="Arial" pitchFamily="34" charset="0"/>
                <a:ea typeface="ＭＳ Ｐゴシック" charset="-128"/>
                <a:cs typeface="ＭＳ Ｐゴシック" pitchFamily="-101" charset="-128"/>
              </a:rPr>
              <a:t>See pages 230–231.</a:t>
            </a:r>
          </a:p>
        </p:txBody>
      </p:sp>
      <p:sp>
        <p:nvSpPr>
          <p:cNvPr id="4" name="Slide Number Placeholder 3"/>
          <p:cNvSpPr>
            <a:spLocks noGrp="1"/>
          </p:cNvSpPr>
          <p:nvPr>
            <p:ph type="sldNum" sz="quarter" idx="10"/>
          </p:nvPr>
        </p:nvSpPr>
        <p:spPr/>
        <p:txBody>
          <a:bodyPr/>
          <a:lstStyle/>
          <a:p>
            <a:fld id="{B0EF8E6C-2D53-BA4F-80CE-155DC7B9A820}" type="slidenum">
              <a:rPr lang="en-US" smtClean="0"/>
              <a:pPr/>
              <a:t>71</a:t>
            </a:fld>
            <a:endParaRPr lang="en-US" dirty="0"/>
          </a:p>
        </p:txBody>
      </p:sp>
    </p:spTree>
    <p:extLst>
      <p:ext uri="{BB962C8B-B14F-4D97-AF65-F5344CB8AC3E}">
        <p14:creationId xmlns:p14="http://schemas.microsoft.com/office/powerpoint/2010/main" val="24182847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72</a:t>
            </a:fld>
            <a:endParaRPr lang="en-US" dirty="0"/>
          </a:p>
        </p:txBody>
      </p:sp>
    </p:spTree>
    <p:extLst>
      <p:ext uri="{BB962C8B-B14F-4D97-AF65-F5344CB8AC3E}">
        <p14:creationId xmlns:p14="http://schemas.microsoft.com/office/powerpoint/2010/main" val="23725610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1" i="1" dirty="0"/>
                  <a:t>Clicker question:</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0" i="0" dirty="0"/>
                  <a:t>Answer:</a:t>
                </a:r>
                <a:r>
                  <a:rPr lang="en-US" b="0" i="0" baseline="0" dirty="0"/>
                  <a:t> B, </a:t>
                </a:r>
                <a:r>
                  <a:rPr lang="en-US" dirty="0"/>
                  <a:t>hyperinflation.</a:t>
                </a:r>
                <a:endParaRPr lang="en-US" b="0" dirty="0">
                  <a:solidFill>
                    <a:srgbClr val="F35B40"/>
                  </a:solidFill>
                </a:endParaRPr>
              </a:p>
              <a:p>
                <a:endParaRPr lang="en-US" sz="1200" kern="1200" dirty="0">
                  <a:solidFill>
                    <a:schemeClr val="tx1"/>
                  </a:solidFill>
                  <a:effectLst/>
                  <a:latin typeface="Arial" pitchFamily="34" charset="0"/>
                  <a:ea typeface="ＭＳ Ｐゴシック" charset="-128"/>
                  <a:cs typeface="ＭＳ Ｐゴシック" pitchFamily="-101" charset="-128"/>
                </a:endParaRPr>
              </a:p>
              <a:p>
                <a:pPr rtl="0"/>
                <a:r>
                  <a:rPr lang="en-US" sz="1200" kern="1200" dirty="0">
                    <a:solidFill>
                      <a:schemeClr val="tx1"/>
                    </a:solidFill>
                    <a:effectLst/>
                    <a:latin typeface="Arial" pitchFamily="34" charset="0"/>
                    <a:ea typeface="ＭＳ Ｐゴシック" charset="-128"/>
                    <a:cs typeface="ＭＳ Ｐゴシック" pitchFamily="-101" charset="-128"/>
                  </a:rPr>
                  <a:t>The inflation rate is measured with the annual percentage change in the price level</a:t>
                </a:r>
                <a:r>
                  <a:rPr lang="en-US" sz="1200" kern="1200" baseline="0" dirty="0">
                    <a:solidFill>
                      <a:schemeClr val="tx1"/>
                    </a:solidFill>
                    <a:effectLst/>
                    <a:latin typeface="Cambria Math"/>
                    <a:ea typeface="ＭＳ Ｐゴシック" charset="-128"/>
                    <a:cs typeface="Cambria Math"/>
                  </a:rPr>
                  <a:t>(</a:t>
                </a:r>
                <a:r>
                  <a:rPr lang="en-US" sz="1200" i="1" kern="1200" baseline="0" dirty="0">
                    <a:solidFill>
                      <a:schemeClr val="tx1"/>
                    </a:solidFill>
                    <a:effectLst/>
                    <a:latin typeface="Cambria Math"/>
                    <a:ea typeface="ＭＳ Ｐゴシック" charset="-128"/>
                    <a:cs typeface="Cambria Math"/>
                  </a:rPr>
                  <a:t>P</a:t>
                </a:r>
                <a:r>
                  <a:rPr lang="en-US" sz="1200" i="1" kern="1200" baseline="-25000" dirty="0">
                    <a:solidFill>
                      <a:schemeClr val="tx1"/>
                    </a:solidFill>
                    <a:effectLst/>
                    <a:latin typeface="Cambria Math"/>
                    <a:ea typeface="ＭＳ Ｐゴシック" charset="-128"/>
                    <a:cs typeface="Cambria Math"/>
                  </a:rPr>
                  <a:t>t</a:t>
                </a:r>
                <a:r>
                  <a:rPr lang="en-US" sz="1200" kern="1200" baseline="-25000" dirty="0">
                    <a:solidFill>
                      <a:schemeClr val="tx1"/>
                    </a:solidFill>
                    <a:effectLst/>
                    <a:latin typeface="Cambria Math"/>
                    <a:ea typeface="ＭＳ Ｐゴシック" charset="-128"/>
                    <a:cs typeface="Cambria Math"/>
                  </a:rPr>
                  <a:t>+1 </a:t>
                </a:r>
                <a:r>
                  <a:rPr lang="mr-IN" sz="1200" kern="1200" baseline="0" dirty="0">
                    <a:solidFill>
                      <a:schemeClr val="tx1"/>
                    </a:solidFill>
                    <a:effectLst/>
                    <a:latin typeface="Cambria Math"/>
                    <a:ea typeface="ＭＳ Ｐゴシック" charset="-128"/>
                    <a:cs typeface="Cambria Math"/>
                  </a:rPr>
                  <a:t>–</a:t>
                </a:r>
                <a:r>
                  <a:rPr lang="en-US" sz="1200" i="1" kern="1200" baseline="0" dirty="0" err="1">
                    <a:solidFill>
                      <a:schemeClr val="tx1"/>
                    </a:solidFill>
                    <a:effectLst/>
                    <a:latin typeface="Cambria Math"/>
                    <a:ea typeface="ＭＳ Ｐゴシック" charset="-128"/>
                    <a:cs typeface="Cambria Math"/>
                  </a:rPr>
                  <a:t>P</a:t>
                </a:r>
                <a:r>
                  <a:rPr lang="en-US" sz="1200" i="1" kern="1200" baseline="-25000" dirty="0" err="1">
                    <a:solidFill>
                      <a:schemeClr val="tx1"/>
                    </a:solidFill>
                    <a:effectLst/>
                    <a:latin typeface="Cambria Math"/>
                    <a:ea typeface="ＭＳ Ｐゴシック" charset="-128"/>
                    <a:cs typeface="Cambria Math"/>
                  </a:rPr>
                  <a:t>t</a:t>
                </a:r>
                <a:r>
                  <a:rPr lang="en-US" sz="1200" kern="1200" baseline="0" dirty="0">
                    <a:solidFill>
                      <a:schemeClr val="tx1"/>
                    </a:solidFill>
                    <a:effectLst/>
                    <a:latin typeface="Cambria Math"/>
                    <a:ea typeface="ＭＳ Ｐゴシック" charset="-128"/>
                    <a:cs typeface="Cambria Math"/>
                  </a:rPr>
                  <a:t>) / </a:t>
                </a:r>
                <a:r>
                  <a:rPr lang="en-US" sz="1200" i="1" kern="1200" baseline="0" dirty="0">
                    <a:solidFill>
                      <a:schemeClr val="tx1"/>
                    </a:solidFill>
                    <a:effectLst/>
                    <a:latin typeface="Cambria Math"/>
                    <a:ea typeface="ＭＳ Ｐゴシック" charset="-128"/>
                    <a:cs typeface="Cambria Math"/>
                  </a:rPr>
                  <a:t>P</a:t>
                </a:r>
                <a:r>
                  <a:rPr lang="en-US" sz="1200" i="1" kern="1200" baseline="-25000" dirty="0">
                    <a:solidFill>
                      <a:schemeClr val="tx1"/>
                    </a:solidFill>
                    <a:effectLst/>
                    <a:latin typeface="Cambria Math"/>
                    <a:ea typeface="ＭＳ Ｐゴシック" charset="-128"/>
                    <a:cs typeface="Cambria Math"/>
                  </a:rPr>
                  <a:t>t</a:t>
                </a:r>
                <a:r>
                  <a:rPr lang="en-US" sz="1200" b="0" i="0" kern="1200" baseline="0" dirty="0">
                    <a:solidFill>
                      <a:schemeClr val="tx1"/>
                    </a:solidFill>
                    <a:effectLst/>
                    <a:latin typeface="Arial" pitchFamily="34" charset="0"/>
                    <a:ea typeface="ＭＳ Ｐゴシック" charset="-128"/>
                    <a:cs typeface="ＭＳ Ｐゴシック" pitchFamily="-101" charset="-128"/>
                  </a:rPr>
                  <a:t>.</a:t>
                </a:r>
                <a:r>
                  <a:rPr lang="en-US" sz="1200" kern="1200" dirty="0">
                    <a:solidFill>
                      <a:schemeClr val="tx1"/>
                    </a:solidFill>
                    <a:effectLst/>
                    <a:latin typeface="Arial" pitchFamily="34" charset="0"/>
                    <a:ea typeface="ＭＳ Ｐゴシック" charset="-128"/>
                    <a:cs typeface="ＭＳ Ｐゴシック" pitchFamily="-101" charset="-128"/>
                  </a:rPr>
                  <a:t>In this case, the inflation rate is 900</a:t>
                </a:r>
                <a:r>
                  <a:rPr lang="en-US" sz="1200" kern="1200" baseline="0" dirty="0">
                    <a:solidFill>
                      <a:schemeClr val="tx1"/>
                    </a:solidFill>
                    <a:effectLst/>
                    <a:latin typeface="Arial" pitchFamily="34" charset="0"/>
                    <a:ea typeface="ＭＳ Ｐゴシック" charset="-128"/>
                    <a:cs typeface="ＭＳ Ｐゴシック" pitchFamily="-101" charset="-128"/>
                  </a:rPr>
                  <a:t> percent</a:t>
                </a:r>
                <a:r>
                  <a:rPr lang="en-US" sz="1200" kern="1200" dirty="0">
                    <a:solidFill>
                      <a:schemeClr val="tx1"/>
                    </a:solidFill>
                    <a:effectLst/>
                    <a:latin typeface="Arial" pitchFamily="34" charset="0"/>
                    <a:ea typeface="ＭＳ Ｐゴシック" charset="-128"/>
                    <a:cs typeface="ＭＳ Ｐゴシック" pitchFamily="-101" charset="-128"/>
                  </a:rPr>
                  <a:t>. An episode of extremely high inflation is known as hyperinflation.</a:t>
                </a:r>
                <a:endParaRPr lang="en-US" b="0" i="0" dirty="0"/>
              </a:p>
            </p:txBody>
          </p:sp>
        </mc:Choice>
        <mc:Fallback xmlns="">
          <p:sp>
            <p:nvSpPr>
              <p:cNvPr id="3" name="Notes Placeholder 2"/>
              <p:cNvSpPr>
                <a:spLocks noGrp="1"/>
              </p:cNvSpPr>
              <p:nvPr>
                <p:ph type="body" idx="1"/>
              </p:nvPr>
            </p:nvSpPr>
            <p:spPr/>
            <p:txBody>
              <a:bodyPr/>
              <a:lstStyle/>
              <a:p>
                <a:r>
                  <a:rPr lang="en-US" b="1" i="1" dirty="0" smtClean="0"/>
                  <a:t>Clicker question:</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0" i="0" dirty="0" smtClean="0"/>
                  <a:t>Answer:</a:t>
                </a:r>
                <a:r>
                  <a:rPr lang="en-US" b="0" i="0" baseline="0" dirty="0" smtClean="0"/>
                  <a:t> B, </a:t>
                </a:r>
                <a:r>
                  <a:rPr lang="en-US" dirty="0" smtClean="0"/>
                  <a:t>hyperinflation.</a:t>
                </a:r>
                <a:endParaRPr lang="en-US" b="0" dirty="0" smtClean="0">
                  <a:solidFill>
                    <a:srgbClr val="F35B40"/>
                  </a:solidFill>
                </a:endParaRPr>
              </a:p>
              <a:p>
                <a:endParaRPr lang="en-US" sz="1200" kern="1200" dirty="0" smtClean="0">
                  <a:solidFill>
                    <a:schemeClr val="tx1"/>
                  </a:solidFill>
                  <a:effectLst/>
                  <a:latin typeface="Arial" pitchFamily="34" charset="0"/>
                  <a:ea typeface="ＭＳ Ｐゴシック" charset="-128"/>
                  <a:cs typeface="ＭＳ Ｐゴシック" pitchFamily="-101" charset="-128"/>
                </a:endParaRPr>
              </a:p>
              <a:p>
                <a:pPr rtl="0"/>
                <a:r>
                  <a:rPr lang="en-US" sz="1200" kern="1200" dirty="0" smtClean="0">
                    <a:solidFill>
                      <a:schemeClr val="tx1"/>
                    </a:solidFill>
                    <a:effectLst/>
                    <a:latin typeface="Arial" pitchFamily="34" charset="0"/>
                    <a:ea typeface="ＭＳ Ｐゴシック" charset="-128"/>
                    <a:cs typeface="ＭＳ Ｐゴシック" pitchFamily="-101" charset="-128"/>
                  </a:rPr>
                  <a:t>The inflation rate is measured with the annual percentage change in the price level </a:t>
                </a:r>
                <a:r>
                  <a:rPr lang="en-US" sz="1200" i="0" kern="1200" dirty="0" smtClean="0">
                    <a:solidFill>
                      <a:schemeClr val="tx1"/>
                    </a:solidFill>
                    <a:effectLst/>
                    <a:latin typeface="Cambria Math" charset="0"/>
                    <a:ea typeface="ＭＳ Ｐゴシック" charset="-128"/>
                    <a:cs typeface="ＭＳ Ｐゴシック" pitchFamily="-101" charset="-128"/>
                  </a:rPr>
                  <a:t>(</a:t>
                </a:r>
                <a:r>
                  <a:rPr lang="en-US" sz="1200" b="0" i="0" kern="1200" dirty="0" smtClean="0">
                    <a:solidFill>
                      <a:schemeClr val="tx1"/>
                    </a:solidFill>
                    <a:effectLst/>
                    <a:latin typeface="Cambria Math" charset="0"/>
                    <a:ea typeface="ＭＳ Ｐゴシック" charset="-128"/>
                    <a:cs typeface="ＭＳ Ｐゴシック" pitchFamily="-101" charset="-128"/>
                  </a:rPr>
                  <a:t>[〖(𝑃]〗_(𝑡+1)−𝑃_𝑡))/𝑃_𝑡 </a:t>
                </a:r>
                <a:r>
                  <a:rPr lang="en-US" b="0" i="0" dirty="0" smtClean="0"/>
                  <a:t>. </a:t>
                </a:r>
                <a:r>
                  <a:rPr lang="en-US" sz="1200" kern="1200" dirty="0" smtClean="0">
                    <a:solidFill>
                      <a:schemeClr val="tx1"/>
                    </a:solidFill>
                    <a:effectLst/>
                    <a:latin typeface="Arial" pitchFamily="34" charset="0"/>
                    <a:ea typeface="ＭＳ Ｐゴシック" charset="-128"/>
                    <a:cs typeface="ＭＳ Ｐゴシック" pitchFamily="-101" charset="-128"/>
                  </a:rPr>
                  <a:t>In this case, the inflation rate is 900%. An episode of extremely high inflation is known as hyperinflation.</a:t>
                </a:r>
                <a:endParaRPr lang="en-US" b="0" i="0" dirty="0" smtClean="0"/>
              </a:p>
              <a:p>
                <a:endParaRPr lang="en-US" b="0" i="0" dirty="0" smtClean="0"/>
              </a:p>
              <a:p>
                <a:endParaRPr lang="en-US" b="0" i="0" dirty="0" smtClean="0"/>
              </a:p>
              <a:p>
                <a:endParaRPr lang="en-US" b="0" i="0" dirty="0"/>
              </a:p>
            </p:txBody>
          </p:sp>
        </mc:Fallback>
      </mc:AlternateContent>
      <p:sp>
        <p:nvSpPr>
          <p:cNvPr id="4" name="Slide Number Placeholder 3"/>
          <p:cNvSpPr>
            <a:spLocks noGrp="1"/>
          </p:cNvSpPr>
          <p:nvPr>
            <p:ph type="sldNum" sz="quarter" idx="10"/>
          </p:nvPr>
        </p:nvSpPr>
        <p:spPr/>
        <p:txBody>
          <a:bodyPr/>
          <a:lstStyle/>
          <a:p>
            <a:fld id="{B0EF8E6C-2D53-BA4F-80CE-155DC7B9A820}" type="slidenum">
              <a:rPr lang="en-US" smtClean="0"/>
              <a:pPr/>
              <a:t>73</a:t>
            </a:fld>
            <a:endParaRPr lang="en-US" dirty="0"/>
          </a:p>
        </p:txBody>
      </p:sp>
    </p:spTree>
    <p:extLst>
      <p:ext uri="{BB962C8B-B14F-4D97-AF65-F5344CB8AC3E}">
        <p14:creationId xmlns:p14="http://schemas.microsoft.com/office/powerpoint/2010/main" val="25668380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74</a:t>
            </a:fld>
            <a:endParaRPr lang="en-US" dirty="0"/>
          </a:p>
        </p:txBody>
      </p:sp>
    </p:spTree>
    <p:extLst>
      <p:ext uri="{BB962C8B-B14F-4D97-AF65-F5344CB8AC3E}">
        <p14:creationId xmlns:p14="http://schemas.microsoft.com/office/powerpoint/2010/main" val="25172470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1" i="1" dirty="0"/>
                  <a:t>Clicker question:</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0" i="0" dirty="0"/>
                  <a:t>Answer:</a:t>
                </a:r>
                <a:r>
                  <a:rPr lang="en-US" b="0" i="0" baseline="0" dirty="0"/>
                  <a:t> A, </a:t>
                </a:r>
                <a:r>
                  <a:rPr lang="en-US" dirty="0"/>
                  <a:t>less expensive in 2015 compared to 1900. </a:t>
                </a:r>
              </a:p>
              <a:p>
                <a:endParaRPr lang="en-US" sz="1200" kern="1200" dirty="0">
                  <a:solidFill>
                    <a:schemeClr val="tx1"/>
                  </a:solidFill>
                  <a:effectLst/>
                  <a:latin typeface="Arial" pitchFamily="34" charset="0"/>
                  <a:ea typeface="ＭＳ Ｐゴシック" charset="-128"/>
                  <a:cs typeface="ＭＳ Ｐゴシック" pitchFamily="-101" charset="-128"/>
                </a:endParaRPr>
              </a:p>
              <a:p>
                <a:pPr rtl="0"/>
                <a:r>
                  <a:rPr lang="en-US" sz="1200" kern="1200" dirty="0">
                    <a:solidFill>
                      <a:schemeClr val="tx1"/>
                    </a:solidFill>
                    <a:effectLst/>
                    <a:latin typeface="Arial" pitchFamily="34" charset="0"/>
                    <a:ea typeface="ＭＳ Ｐゴシック" charset="-128"/>
                    <a:cs typeface="ＭＳ Ｐゴシック" pitchFamily="-101" charset="-128"/>
                  </a:rPr>
                  <a:t>We can find the equivalent 2015 value of the 1900 price using the equation: </a:t>
                </a:r>
                <a:r>
                  <a:rPr lang="en-US" sz="1200" i="1" kern="1200" dirty="0">
                    <a:solidFill>
                      <a:schemeClr val="tx1"/>
                    </a:solidFill>
                    <a:effectLst/>
                    <a:latin typeface="Cambria Math"/>
                    <a:ea typeface="ＭＳ Ｐゴシック" charset="-128"/>
                    <a:cs typeface="Cambria Math"/>
                  </a:rPr>
                  <a:t>value in </a:t>
                </a:r>
                <a:r>
                  <a:rPr lang="en-US" sz="1200" kern="1200" dirty="0">
                    <a:solidFill>
                      <a:schemeClr val="tx1"/>
                    </a:solidFill>
                    <a:effectLst/>
                    <a:latin typeface="Cambria Math"/>
                    <a:ea typeface="ＭＳ Ｐゴシック" charset="-128"/>
                    <a:cs typeface="Cambria Math"/>
                  </a:rPr>
                  <a:t>1900 x (</a:t>
                </a:r>
                <a:r>
                  <a:rPr lang="en-US" sz="1200" i="1" kern="1200" dirty="0">
                    <a:solidFill>
                      <a:schemeClr val="tx1"/>
                    </a:solidFill>
                    <a:effectLst/>
                    <a:latin typeface="Cambria Math"/>
                    <a:ea typeface="ＭＳ Ｐゴシック" charset="-128"/>
                    <a:cs typeface="Cambria Math"/>
                  </a:rPr>
                  <a:t>CPI </a:t>
                </a:r>
                <a:r>
                  <a:rPr lang="en-US" sz="1200" kern="1200" dirty="0">
                    <a:solidFill>
                      <a:schemeClr val="tx1"/>
                    </a:solidFill>
                    <a:effectLst/>
                    <a:latin typeface="Cambria Math"/>
                    <a:ea typeface="ＭＳ Ｐゴシック" charset="-128"/>
                    <a:cs typeface="Cambria Math"/>
                  </a:rPr>
                  <a:t>2015/</a:t>
                </a:r>
                <a:r>
                  <a:rPr lang="en-US" sz="1200" i="1" kern="1200" dirty="0">
                    <a:solidFill>
                      <a:schemeClr val="tx1"/>
                    </a:solidFill>
                    <a:effectLst/>
                    <a:latin typeface="Cambria Math"/>
                    <a:ea typeface="ＭＳ Ｐゴシック" charset="-128"/>
                    <a:cs typeface="Cambria Math"/>
                  </a:rPr>
                  <a:t>CPI</a:t>
                </a:r>
                <a:r>
                  <a:rPr lang="en-US" sz="1200" kern="1200" dirty="0">
                    <a:solidFill>
                      <a:schemeClr val="tx1"/>
                    </a:solidFill>
                    <a:effectLst/>
                    <a:latin typeface="Cambria Math"/>
                    <a:ea typeface="ＭＳ Ｐゴシック" charset="-128"/>
                    <a:cs typeface="Cambria Math"/>
                  </a:rPr>
                  <a:t> 1900)</a:t>
                </a:r>
                <a:r>
                  <a:rPr lang="en-US" sz="1200" kern="1200" dirty="0">
                    <a:solidFill>
                      <a:schemeClr val="tx1"/>
                    </a:solidFill>
                    <a:effectLst/>
                    <a:latin typeface="Arial" pitchFamily="34" charset="0"/>
                    <a:ea typeface="ＭＳ Ｐゴシック" charset="-128"/>
                    <a:cs typeface="ＭＳ Ｐゴシック" pitchFamily="-101" charset="-128"/>
                  </a:rPr>
                  <a:t>.Thus, the equivalent 2015 value of $0.0825 is $2.41, which makes coffee less expensive in 2015.</a:t>
                </a:r>
                <a:r>
                  <a:rPr lang="en-US" dirty="0">
                    <a:effectLst/>
                  </a:rPr>
                  <a:t> See pages 230–231.</a:t>
                </a:r>
                <a:endParaRPr lang="en-US" b="0" i="0" dirty="0"/>
              </a:p>
            </p:txBody>
          </p:sp>
        </mc:Choice>
        <mc:Fallback xmlns="">
          <p:sp>
            <p:nvSpPr>
              <p:cNvPr id="3" name="Notes Placeholder 2"/>
              <p:cNvSpPr>
                <a:spLocks noGrp="1"/>
              </p:cNvSpPr>
              <p:nvPr>
                <p:ph type="body" idx="1"/>
              </p:nvPr>
            </p:nvSpPr>
            <p:spPr/>
            <p:txBody>
              <a:bodyPr/>
              <a:lstStyle/>
              <a:p>
                <a:r>
                  <a:rPr lang="en-US" b="1" i="1" dirty="0" smtClean="0"/>
                  <a:t>Clicker question:</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0" i="0" dirty="0" smtClean="0"/>
                  <a:t>Answer:</a:t>
                </a:r>
                <a:r>
                  <a:rPr lang="en-US" b="0" i="0" baseline="0" dirty="0" smtClean="0"/>
                  <a:t> A, </a:t>
                </a:r>
                <a:r>
                  <a:rPr lang="en-US" dirty="0" smtClean="0"/>
                  <a:t>less expensive in 2015 compared to 1900. </a:t>
                </a:r>
              </a:p>
              <a:p>
                <a:endParaRPr lang="en-US" sz="1200" kern="1200" dirty="0" smtClean="0">
                  <a:solidFill>
                    <a:schemeClr val="tx1"/>
                  </a:solidFill>
                  <a:effectLst/>
                  <a:latin typeface="Arial" pitchFamily="34" charset="0"/>
                  <a:ea typeface="ＭＳ Ｐゴシック" charset="-128"/>
                  <a:cs typeface="ＭＳ Ｐゴシック" pitchFamily="-101" charset="-128"/>
                </a:endParaRPr>
              </a:p>
              <a:p>
                <a:pPr rtl="0"/>
                <a:r>
                  <a:rPr lang="en-US" sz="1200" kern="1200" dirty="0" smtClean="0">
                    <a:solidFill>
                      <a:schemeClr val="tx1"/>
                    </a:solidFill>
                    <a:effectLst/>
                    <a:latin typeface="Arial" pitchFamily="34" charset="0"/>
                    <a:ea typeface="ＭＳ Ｐゴシック" charset="-128"/>
                    <a:cs typeface="ＭＳ Ｐゴシック" pitchFamily="-101" charset="-128"/>
                  </a:rPr>
                  <a:t>We can find the equivalent 2015 value of the 1900 price using the equation</a:t>
                </a:r>
                <a:r>
                  <a:rPr lang="en-US" b="0" i="0" dirty="0" smtClean="0">
                    <a:effectLst/>
                    <a:latin typeface="Cambria Math" charset="0"/>
                  </a:rPr>
                  <a:t>𝑣𝑎𝑙𝑢𝑒 𝑖𝑛 1900 𝑥  (𝐶𝑃𝐼 2015)/(𝐶𝑃𝐼 1900)</a:t>
                </a:r>
                <a:r>
                  <a:rPr lang="en-US" b="0" i="0" dirty="0" smtClean="0"/>
                  <a:t>. </a:t>
                </a:r>
                <a:r>
                  <a:rPr lang="en-US" sz="1200" kern="1200" dirty="0" smtClean="0">
                    <a:solidFill>
                      <a:schemeClr val="tx1"/>
                    </a:solidFill>
                    <a:effectLst/>
                    <a:latin typeface="Arial" pitchFamily="34" charset="0"/>
                    <a:ea typeface="ＭＳ Ｐゴシック" charset="-128"/>
                    <a:cs typeface="ＭＳ Ｐゴシック" pitchFamily="-101" charset="-128"/>
                  </a:rPr>
                  <a:t>Thus, the equivalent 2015 value of $0.0825 is $2.41, which makes coffee less expensive in 2015.</a:t>
                </a:r>
                <a:endParaRPr lang="en-US" b="0" i="0" dirty="0"/>
              </a:p>
              <a:p>
                <a:endParaRPr lang="en-US" b="0" i="0" dirty="0"/>
              </a:p>
            </p:txBody>
          </p:sp>
        </mc:Fallback>
      </mc:AlternateContent>
      <p:sp>
        <p:nvSpPr>
          <p:cNvPr id="4" name="Slide Number Placeholder 3"/>
          <p:cNvSpPr>
            <a:spLocks noGrp="1"/>
          </p:cNvSpPr>
          <p:nvPr>
            <p:ph type="sldNum" sz="quarter" idx="10"/>
          </p:nvPr>
        </p:nvSpPr>
        <p:spPr/>
        <p:txBody>
          <a:bodyPr/>
          <a:lstStyle/>
          <a:p>
            <a:fld id="{B0EF8E6C-2D53-BA4F-80CE-155DC7B9A820}" type="slidenum">
              <a:rPr lang="en-US" smtClean="0"/>
              <a:pPr/>
              <a:t>75</a:t>
            </a:fld>
            <a:endParaRPr lang="en-US" dirty="0"/>
          </a:p>
        </p:txBody>
      </p:sp>
    </p:spTree>
    <p:extLst>
      <p:ext uri="{BB962C8B-B14F-4D97-AF65-F5344CB8AC3E}">
        <p14:creationId xmlns:p14="http://schemas.microsoft.com/office/powerpoint/2010/main" val="11533711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76</a:t>
            </a:fld>
            <a:endParaRPr lang="en-US" dirty="0"/>
          </a:p>
        </p:txBody>
      </p:sp>
    </p:spTree>
    <p:extLst>
      <p:ext uri="{BB962C8B-B14F-4D97-AF65-F5344CB8AC3E}">
        <p14:creationId xmlns:p14="http://schemas.microsoft.com/office/powerpoint/2010/main" val="38152765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Clicker question:</a:t>
            </a:r>
          </a:p>
          <a:p>
            <a:r>
              <a:rPr lang="en-US" b="0" i="0" dirty="0"/>
              <a:t>Answer:</a:t>
            </a:r>
            <a:r>
              <a:rPr lang="en-US" b="0" i="0" baseline="0" dirty="0"/>
              <a:t> C, </a:t>
            </a:r>
            <a:r>
              <a:rPr lang="en-US" dirty="0"/>
              <a:t>$1,000</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0" i="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0" i="0" dirty="0"/>
              <a:t>Applying</a:t>
            </a:r>
            <a:r>
              <a:rPr lang="en-US" b="0" i="0" baseline="0" dirty="0"/>
              <a:t> equation 8.1, where </a:t>
            </a:r>
            <a:r>
              <a:rPr lang="en-US" b="0" i="0" baseline="0" dirty="0">
                <a:latin typeface="Cambria Math" charset="0"/>
              </a:rPr>
              <a:t>𝑀_𝑡</a:t>
            </a:r>
            <a:r>
              <a:rPr lang="en-US" b="0" i="0" dirty="0"/>
              <a:t> is the unknown variable, </a:t>
            </a:r>
            <a:r>
              <a:rPr lang="en-US" b="0" i="0" dirty="0">
                <a:latin typeface="Cambria Math" charset="0"/>
              </a:rPr>
              <a:t>𝑉_𝑡 = 5</a:t>
            </a:r>
            <a:r>
              <a:rPr lang="en-US" b="0" i="0" dirty="0"/>
              <a:t> and </a:t>
            </a:r>
            <a:r>
              <a:rPr lang="en-US" b="0" i="0" dirty="0">
                <a:latin typeface="Cambria Math" charset="0"/>
              </a:rPr>
              <a:t>𝑃_𝑡 𝑌_𝑡 = $5,000</a:t>
            </a:r>
            <a:r>
              <a:rPr lang="en-US" b="0" i="0" dirty="0"/>
              <a:t>. Solving for</a:t>
            </a:r>
            <a:r>
              <a:rPr lang="en-US" b="0" i="0" baseline="0" dirty="0"/>
              <a:t> </a:t>
            </a:r>
            <a:r>
              <a:rPr lang="en-US" b="0" i="0" baseline="0" dirty="0">
                <a:latin typeface="Cambria Math" charset="0"/>
              </a:rPr>
              <a:t>𝑀_𝑡</a:t>
            </a:r>
            <a:r>
              <a:rPr lang="en-US" b="0" i="0" dirty="0"/>
              <a:t> yields </a:t>
            </a:r>
            <a:r>
              <a:rPr lang="en-US" b="0" i="0" baseline="0" dirty="0">
                <a:latin typeface="Cambria Math" charset="0"/>
              </a:rPr>
              <a:t>𝑀_𝑡=$1,000</a:t>
            </a:r>
            <a:r>
              <a:rPr lang="en-US" b="0" i="0" dirty="0"/>
              <a:t>. </a:t>
            </a:r>
          </a:p>
        </p:txBody>
      </p:sp>
      <p:sp>
        <p:nvSpPr>
          <p:cNvPr id="4" name="Slide Number Placeholder 3"/>
          <p:cNvSpPr>
            <a:spLocks noGrp="1"/>
          </p:cNvSpPr>
          <p:nvPr>
            <p:ph type="sldNum" sz="quarter" idx="10"/>
          </p:nvPr>
        </p:nvSpPr>
        <p:spPr/>
        <p:txBody>
          <a:bodyPr/>
          <a:lstStyle/>
          <a:p>
            <a:fld id="{B0EF8E6C-2D53-BA4F-80CE-155DC7B9A820}" type="slidenum">
              <a:rPr lang="en-US" smtClean="0"/>
              <a:pPr/>
              <a:t>77</a:t>
            </a:fld>
            <a:endParaRPr lang="en-US" dirty="0"/>
          </a:p>
        </p:txBody>
      </p:sp>
    </p:spTree>
    <p:extLst>
      <p:ext uri="{BB962C8B-B14F-4D97-AF65-F5344CB8AC3E}">
        <p14:creationId xmlns:p14="http://schemas.microsoft.com/office/powerpoint/2010/main" val="22801928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78</a:t>
            </a:fld>
            <a:endParaRPr lang="en-US" dirty="0"/>
          </a:p>
        </p:txBody>
      </p:sp>
    </p:spTree>
    <p:extLst>
      <p:ext uri="{BB962C8B-B14F-4D97-AF65-F5344CB8AC3E}">
        <p14:creationId xmlns:p14="http://schemas.microsoft.com/office/powerpoint/2010/main" val="27762534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Clicker question:</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0" i="0" dirty="0"/>
              <a:t>Answer:</a:t>
            </a:r>
            <a:r>
              <a:rPr lang="en-US" b="0" i="0" baseline="0" dirty="0"/>
              <a:t> D, </a:t>
            </a:r>
            <a:r>
              <a:rPr lang="en-US" dirty="0"/>
              <a:t>$100 million</a:t>
            </a:r>
          </a:p>
          <a:p>
            <a:endParaRPr lang="en-US" sz="1200" kern="1200" dirty="0">
              <a:solidFill>
                <a:schemeClr val="tx1"/>
              </a:solidFill>
              <a:effectLst/>
              <a:latin typeface="Arial" pitchFamily="34" charset="0"/>
              <a:ea typeface="ＭＳ Ｐゴシック" charset="-128"/>
              <a:cs typeface="ＭＳ Ｐゴシック" pitchFamily="-101"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charset="-128"/>
                <a:cs typeface="ＭＳ Ｐゴシック" pitchFamily="-101" charset="-128"/>
              </a:rPr>
              <a:t>Apply equation 8.7, where </a:t>
            </a:r>
            <a:r>
              <a:rPr lang="en-US" sz="1200" b="0" i="0" kern="1200" dirty="0">
                <a:solidFill>
                  <a:schemeClr val="tx1"/>
                </a:solidFill>
                <a:effectLst/>
                <a:latin typeface="Cambria Math" charset="0"/>
                <a:ea typeface="ＭＳ Ｐゴシック" charset="-128"/>
                <a:cs typeface="ＭＳ Ｐゴシック" pitchFamily="-101" charset="-128"/>
              </a:rPr>
              <a:t>𝐺 = $500 𝑚𝑖𝑙𝑙𝑖𝑜𝑛</a:t>
            </a:r>
            <a:r>
              <a:rPr lang="en-US" b="0" i="0" dirty="0"/>
              <a:t>, </a:t>
            </a:r>
            <a:r>
              <a:rPr lang="en-US" b="0" i="0" dirty="0">
                <a:latin typeface="Cambria Math" charset="0"/>
              </a:rPr>
              <a:t>𝑇 = $200 𝑚𝑖𝑙𝑙𝑖𝑜𝑛</a:t>
            </a:r>
            <a:r>
              <a:rPr lang="en-US" b="0" i="0" dirty="0"/>
              <a:t>, </a:t>
            </a:r>
            <a:r>
              <a:rPr lang="en-US" b="0" i="0" dirty="0">
                <a:latin typeface="Cambria Math" charset="0"/>
                <a:ea typeface="Cambria Math" charset="0"/>
                <a:cs typeface="Cambria Math" charset="0"/>
              </a:rPr>
              <a:t>∆𝐵 = $200 𝑚𝑖𝑙𝑙𝑖𝑜𝑛</a:t>
            </a:r>
            <a:r>
              <a:rPr lang="en-US" b="0" i="0" dirty="0"/>
              <a:t>, and </a:t>
            </a:r>
            <a:r>
              <a:rPr lang="en-US" b="0" i="0" dirty="0">
                <a:latin typeface="Cambria Math" charset="0"/>
                <a:ea typeface="Cambria Math" charset="0"/>
                <a:cs typeface="Cambria Math" charset="0"/>
              </a:rPr>
              <a:t>∆𝑀</a:t>
            </a:r>
            <a:r>
              <a:rPr lang="en-US" b="0" i="0" dirty="0"/>
              <a:t> is the unknown variable. Solving for </a:t>
            </a:r>
            <a:r>
              <a:rPr lang="en-US" b="0" i="0" dirty="0">
                <a:latin typeface="Cambria Math" charset="0"/>
                <a:ea typeface="Cambria Math" charset="0"/>
                <a:cs typeface="Cambria Math" charset="0"/>
              </a:rPr>
              <a:t>∆𝑀</a:t>
            </a:r>
            <a:r>
              <a:rPr lang="en-US" b="0" i="0" dirty="0"/>
              <a:t> yields </a:t>
            </a:r>
            <a:r>
              <a:rPr lang="en-US" b="0" i="0" dirty="0">
                <a:latin typeface="Cambria Math" charset="0"/>
                <a:ea typeface="Cambria Math" charset="0"/>
                <a:cs typeface="Cambria Math" charset="0"/>
              </a:rPr>
              <a:t>∆𝑀 = $100 𝑚𝑖𝑙𝑙𝑖𝑜𝑛</a:t>
            </a:r>
            <a:r>
              <a:rPr lang="en-US" b="0" i="0" dirty="0"/>
              <a:t>. </a:t>
            </a:r>
          </a:p>
          <a:p>
            <a:endParaRPr lang="en-US" b="0" i="0" dirty="0"/>
          </a:p>
          <a:p>
            <a:endParaRPr lang="en-US" b="0" i="0" dirty="0"/>
          </a:p>
          <a:p>
            <a:endParaRPr lang="en-US" b="0" i="0" dirty="0"/>
          </a:p>
        </p:txBody>
      </p:sp>
      <p:sp>
        <p:nvSpPr>
          <p:cNvPr id="4" name="Slide Number Placeholder 3"/>
          <p:cNvSpPr>
            <a:spLocks noGrp="1"/>
          </p:cNvSpPr>
          <p:nvPr>
            <p:ph type="sldNum" sz="quarter" idx="10"/>
          </p:nvPr>
        </p:nvSpPr>
        <p:spPr/>
        <p:txBody>
          <a:bodyPr/>
          <a:lstStyle/>
          <a:p>
            <a:fld id="{B0EF8E6C-2D53-BA4F-80CE-155DC7B9A820}" type="slidenum">
              <a:rPr lang="en-US" smtClean="0"/>
              <a:pPr/>
              <a:t>79</a:t>
            </a:fld>
            <a:endParaRPr lang="en-US" dirty="0"/>
          </a:p>
        </p:txBody>
      </p:sp>
    </p:spTree>
    <p:extLst>
      <p:ext uri="{BB962C8B-B14F-4D97-AF65-F5344CB8AC3E}">
        <p14:creationId xmlns:p14="http://schemas.microsoft.com/office/powerpoint/2010/main" val="1173615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95D1458-0D6C-4633-9614-50400E9D92F7}" type="slidenum">
              <a:rPr lang="en-US" altLang="en-US" sz="1200"/>
              <a:pPr/>
              <a:t>8</a:t>
            </a:fld>
            <a:endParaRPr lang="en-US" altLang="en-US" sz="1200" dirty="0"/>
          </a:p>
        </p:txBody>
      </p:sp>
      <p:sp>
        <p:nvSpPr>
          <p:cNvPr id="30722" name="Rectangle 2"/>
          <p:cNvSpPr>
            <a:spLocks noGrp="1" noRot="1" noChangeAspect="1" noChangeArrowheads="1" noTextEdit="1"/>
          </p:cNvSpPr>
          <p:nvPr>
            <p:ph type="sldImg"/>
          </p:nvPr>
        </p:nvSpPr>
        <p:spPr>
          <a:xfrm>
            <a:off x="381000" y="685800"/>
            <a:ext cx="6096000" cy="3429000"/>
          </a:xfrm>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To obtain the equivalent 2018 value of 27 cents in 1950, we do the following “units” calculation:</a:t>
            </a:r>
            <a:endParaRPr lang="en-US" sz="1200" b="1" i="1" u="none" strike="noStrike" kern="1200" baseline="0" dirty="0">
              <a:solidFill>
                <a:schemeClr val="tx1"/>
              </a:solidFill>
              <a:latin typeface="Arial" panose="020B0604020202020204" pitchFamily="34" charset="0"/>
              <a:ea typeface="ＭＳ Ｐゴシック" panose="020B0600070205080204" pitchFamily="34" charset="-128"/>
              <a:cs typeface="ＭＳ Ｐゴシック" charset="0"/>
            </a:endParaRPr>
          </a:p>
          <a:p>
            <a:pPr marL="628650" lvl="1" indent="-171450">
              <a:buFont typeface="Arial" panose="020B0604020202020204" pitchFamily="34" charset="0"/>
              <a:buChar char="•"/>
            </a:pPr>
            <a:r>
              <a:rPr lang="en-US" altLang="en-US" dirty="0">
                <a:sym typeface="Times New Roman" panose="02020603050405020304" pitchFamily="18" charset="0"/>
              </a:rPr>
              <a:t>Multiply the price of the good in 1950 times the ratio of the CPI in today’</a:t>
            </a:r>
            <a:r>
              <a:rPr lang="en-US" altLang="ja-JP" dirty="0">
                <a:sym typeface="Times New Roman" panose="02020603050405020304" pitchFamily="18" charset="0"/>
              </a:rPr>
              <a:t>s dollars to the CPI in 1950 dollars.</a:t>
            </a:r>
          </a:p>
          <a:p>
            <a:pPr marL="628650" lvl="1" indent="-171450">
              <a:buFont typeface="Arial" panose="020B0604020202020204" pitchFamily="34" charset="0"/>
              <a:buChar char="•"/>
            </a:pPr>
            <a:r>
              <a:rPr lang="en-US" altLang="ja-JP" dirty="0">
                <a:sym typeface="Times New Roman" panose="02020603050405020304" pitchFamily="18" charset="0"/>
              </a:rPr>
              <a:t>We</a:t>
            </a:r>
            <a:r>
              <a:rPr lang="en-US" altLang="ja-JP" baseline="0" dirty="0">
                <a:sym typeface="Times New Roman" panose="02020603050405020304" pitchFamily="18" charset="0"/>
              </a:rPr>
              <a:t> begin with 27 cents in 1950 dollars.</a:t>
            </a:r>
          </a:p>
          <a:p>
            <a:pPr marL="628650" lvl="1" indent="-171450">
              <a:buFont typeface="Arial" panose="020B0604020202020204" pitchFamily="34" charset="0"/>
              <a:buChar char="•"/>
            </a:pPr>
            <a:r>
              <a:rPr lang="en-US" altLang="ja-JP" baseline="0" dirty="0">
                <a:sym typeface="Times New Roman" panose="02020603050405020304" pitchFamily="18" charset="0"/>
              </a:rPr>
              <a:t>Then, we incorporate the fact that </a:t>
            </a:r>
            <a:r>
              <a:rPr lang="en-US" sz="1200" b="0" i="0" u="none" strike="noStrike" kern="1200" baseline="0" dirty="0">
                <a:solidFill>
                  <a:schemeClr val="tx1"/>
                </a:solidFill>
                <a:latin typeface="Arial" charset="0"/>
                <a:ea typeface="ＭＳ Ｐゴシック" pitchFamily="1" charset="-128"/>
                <a:cs typeface="ＭＳ Ｐゴシック" charset="0"/>
              </a:rPr>
              <a:t>$100 in 2022 is equivalent to $8.23 in 1950. </a:t>
            </a:r>
          </a:p>
          <a:p>
            <a:pPr marL="628650" lvl="1"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The 1950 units cancel, and the value is $3.28 in 2022 dollars.</a:t>
            </a:r>
          </a:p>
          <a:p>
            <a:pPr marL="171450" lvl="0" indent="-171450">
              <a:buFont typeface="Arial" panose="020B0604020202020204" pitchFamily="34" charset="0"/>
              <a:buChar char="•"/>
            </a:pPr>
            <a:r>
              <a:rPr lang="en-US" altLang="en-US" dirty="0">
                <a:sym typeface="Times New Roman" panose="02020603050405020304" pitchFamily="18" charset="0"/>
              </a:rPr>
              <a:t>It’s not as large of a difference as the raw numbers may lead you to believe.</a:t>
            </a:r>
          </a:p>
          <a:p>
            <a:pPr marL="171450" lvl="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Gasoline was only a little cheaper in 1950 than in 2022, contrary to how low the 27 cents a gallon sounds, in part, because inflation has eroded the value of the dollar.</a:t>
            </a:r>
            <a:endParaRPr lang="en-US" altLang="en-US" dirty="0">
              <a:latin typeface="Arial" panose="020B0604020202020204" pitchFamily="34" charset="0"/>
              <a:ea typeface="ＭＳ Ｐゴシック" panose="020B0600070205080204" pitchFamily="34" charset="-128"/>
            </a:endParaRPr>
          </a:p>
          <a:p>
            <a:pPr eaLnBrk="1" hangingPunct="1"/>
            <a:endParaRPr lang="en-US" altLang="ja-JP" dirty="0">
              <a:latin typeface="Arial" panose="020B0604020202020204" pitchFamily="34" charset="0"/>
              <a:ea typeface="ＭＳ Ｐゴシック" panose="020B0600070205080204" pitchFamily="34" charset="-128"/>
            </a:endParaRPr>
          </a:p>
          <a:p>
            <a:pPr marL="17145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These different inflation measures are based on different baskets of goods, and therefore have different uses. </a:t>
            </a:r>
          </a:p>
          <a:p>
            <a:pPr marL="17145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Workers bargaining with employers over wage increases may focus on the consumer price index. </a:t>
            </a:r>
          </a:p>
          <a:p>
            <a:pPr marL="17145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Policymakers concerned about inflation may wish to exclude the volatile food and energy components. </a:t>
            </a:r>
          </a:p>
          <a:p>
            <a:pPr marL="171450" indent="-171450" eaLnBrk="1" hangingPunct="1">
              <a:buFont typeface="Arial" panose="020B0604020202020204" pitchFamily="34" charset="0"/>
              <a:buChar char="•"/>
            </a:pPr>
            <a:r>
              <a:rPr lang="en-US" altLang="ja-JP" dirty="0">
                <a:latin typeface="Arial" panose="020B0604020202020204" pitchFamily="34" charset="0"/>
                <a:ea typeface="ＭＳ Ｐゴシック" panose="020B0600070205080204" pitchFamily="34" charset="-128"/>
              </a:rPr>
              <a:t>By and large, however, these price indexes all give the same picture of inflation over moderately long periods.</a:t>
            </a:r>
          </a:p>
          <a:p>
            <a:pPr eaLnBrk="1" hangingPunct="1"/>
            <a:endParaRPr lang="en-US" altLang="en-US" dirty="0">
              <a:latin typeface="Arial" panose="020B0604020202020204" pitchFamily="34" charset="0"/>
              <a:ea typeface="ＭＳ Ｐゴシック" panose="020B0600070205080204" pitchFamily="34" charset="-128"/>
            </a:endParaRPr>
          </a:p>
          <a:p>
            <a:pPr eaLnBrk="1" hangingPunct="1"/>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EF8E6C-2D53-BA4F-80CE-155DC7B9A820}" type="slidenum">
              <a:rPr lang="en-US" smtClean="0"/>
              <a:pPr/>
              <a:t>80</a:t>
            </a:fld>
            <a:endParaRPr lang="en-US" dirty="0"/>
          </a:p>
        </p:txBody>
      </p:sp>
    </p:spTree>
    <p:extLst>
      <p:ext uri="{BB962C8B-B14F-4D97-AF65-F5344CB8AC3E}">
        <p14:creationId xmlns:p14="http://schemas.microsoft.com/office/powerpoint/2010/main" val="3640398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Clicker Question: </a:t>
            </a:r>
          </a:p>
          <a:p>
            <a:r>
              <a:rPr lang="en-US" b="0" dirty="0"/>
              <a:t>Answer: </a:t>
            </a:r>
            <a:r>
              <a:rPr lang="en-US" dirty="0"/>
              <a:t>C, both inflation and corruption</a:t>
            </a:r>
          </a:p>
          <a:p>
            <a:endParaRPr lang="en-US" dirty="0"/>
          </a:p>
          <a:p>
            <a:r>
              <a:rPr lang="en-US" dirty="0"/>
              <a:t>Central bank independence is an attempt to prevent both inflation and corruption. See page 246.</a:t>
            </a:r>
          </a:p>
        </p:txBody>
      </p:sp>
      <p:sp>
        <p:nvSpPr>
          <p:cNvPr id="4" name="Slide Number Placeholder 3"/>
          <p:cNvSpPr>
            <a:spLocks noGrp="1"/>
          </p:cNvSpPr>
          <p:nvPr>
            <p:ph type="sldNum" sz="quarter" idx="5"/>
          </p:nvPr>
        </p:nvSpPr>
        <p:spPr/>
        <p:txBody>
          <a:bodyPr/>
          <a:lstStyle/>
          <a:p>
            <a:fld id="{B0EF8E6C-2D53-BA4F-80CE-155DC7B9A820}" type="slidenum">
              <a:rPr lang="en-US" smtClean="0"/>
              <a:pPr/>
              <a:t>81</a:t>
            </a:fld>
            <a:endParaRPr lang="en-US" dirty="0"/>
          </a:p>
        </p:txBody>
      </p:sp>
    </p:spTree>
    <p:extLst>
      <p:ext uri="{BB962C8B-B14F-4D97-AF65-F5344CB8AC3E}">
        <p14:creationId xmlns:p14="http://schemas.microsoft.com/office/powerpoint/2010/main" val="9844832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E0F2D-CDAE-495B-98BE-A02ED8CA5662}" type="slidenum">
              <a:rPr lang="en-US" altLang="en-US" smtClean="0"/>
              <a:pPr/>
              <a:t>82</a:t>
            </a:fld>
            <a:endParaRPr lang="en-US" altLang="en-US" dirty="0"/>
          </a:p>
        </p:txBody>
      </p:sp>
    </p:spTree>
    <p:extLst>
      <p:ext uri="{BB962C8B-B14F-4D97-AF65-F5344CB8AC3E}">
        <p14:creationId xmlns:p14="http://schemas.microsoft.com/office/powerpoint/2010/main" val="26851760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Arial" pitchFamily="34" charset="0"/>
                <a:ea typeface="ＭＳ Ｐゴシック" charset="-128"/>
                <a:cs typeface="ＭＳ Ｐゴシック" pitchFamily="-101" charset="-128"/>
              </a:rPr>
              <a:t>Clicker Question:</a:t>
            </a:r>
          </a:p>
          <a:p>
            <a:r>
              <a:rPr lang="en-US" sz="1200" i="0" kern="1200" dirty="0">
                <a:solidFill>
                  <a:schemeClr val="tx1"/>
                </a:solidFill>
                <a:effectLst/>
                <a:latin typeface="Arial" pitchFamily="34" charset="0"/>
                <a:ea typeface="ＭＳ Ｐゴシック" charset="-128"/>
                <a:cs typeface="ＭＳ Ｐゴシック" pitchFamily="-101" charset="-128"/>
              </a:rPr>
              <a:t>Answer: D, all of the above</a:t>
            </a:r>
          </a:p>
          <a:p>
            <a:endParaRPr lang="en-US" sz="1200" i="0" kern="1200" dirty="0">
              <a:solidFill>
                <a:schemeClr val="tx1"/>
              </a:solidFill>
              <a:effectLst/>
              <a:latin typeface="Arial" pitchFamily="34" charset="0"/>
              <a:ea typeface="ＭＳ Ｐゴシック" charset="-128"/>
              <a:cs typeface="ＭＳ Ｐゴシック" pitchFamily="-101" charset="-128"/>
            </a:endParaRPr>
          </a:p>
          <a:p>
            <a:r>
              <a:rPr lang="en-US" sz="1200" i="0" kern="1200" dirty="0">
                <a:solidFill>
                  <a:schemeClr val="tx1"/>
                </a:solidFill>
                <a:effectLst/>
                <a:latin typeface="Arial" pitchFamily="34" charset="0"/>
                <a:ea typeface="ＭＳ Ｐゴシック" charset="-128"/>
                <a:cs typeface="ＭＳ Ｐゴシック" pitchFamily="-101" charset="-128"/>
              </a:rPr>
              <a:t>Advantages</a:t>
            </a:r>
          </a:p>
          <a:p>
            <a:r>
              <a:rPr lang="en-US" sz="1200" i="0" kern="1200" dirty="0">
                <a:solidFill>
                  <a:schemeClr val="tx1"/>
                </a:solidFill>
                <a:effectLst/>
                <a:latin typeface="Arial" pitchFamily="34" charset="0"/>
                <a:ea typeface="ＭＳ Ｐゴシック" charset="-128"/>
                <a:cs typeface="ＭＳ Ｐゴシック" pitchFamily="-101" charset="-128"/>
              </a:rPr>
              <a:t>Having an apolitical central bank obviously has many advantages. Some of them have been listed below.</a:t>
            </a:r>
          </a:p>
          <a:p>
            <a:r>
              <a:rPr lang="en-US" sz="1200" i="0" kern="1200" dirty="0">
                <a:solidFill>
                  <a:schemeClr val="tx1"/>
                </a:solidFill>
                <a:effectLst/>
                <a:latin typeface="Arial" pitchFamily="34" charset="0"/>
                <a:ea typeface="ＭＳ Ｐゴシック" charset="-128"/>
                <a:cs typeface="ＭＳ Ｐゴシック" pitchFamily="-101" charset="-128"/>
              </a:rPr>
              <a:t>Political cycle vs. business </a:t>
            </a:r>
            <a:r>
              <a:rPr lang="en-US" dirty="0">
                <a:latin typeface="Arial" pitchFamily="34" charset="0"/>
                <a:ea typeface="ＭＳ Ｐゴシック" charset="-128"/>
                <a:cs typeface="ＭＳ Ｐゴシック" pitchFamily="-101" charset="-128"/>
              </a:rPr>
              <a:t>c</a:t>
            </a:r>
            <a:r>
              <a:rPr lang="en-US" sz="1200" i="0" kern="1200" dirty="0">
                <a:solidFill>
                  <a:schemeClr val="tx1"/>
                </a:solidFill>
                <a:effectLst/>
                <a:latin typeface="Arial" pitchFamily="34" charset="0"/>
                <a:ea typeface="ＭＳ Ｐゴシック" charset="-128"/>
                <a:cs typeface="ＭＳ Ｐゴシック" pitchFamily="-101" charset="-128"/>
              </a:rPr>
              <a:t>ycle: It is not necessary that periods of boom and bust will coincide with the political cycles. Also, if they do, politicians may have a conflict of interest. For instance, if there is too much inflation during an election year, politicians might simply skip the necessary but unpopular decision of implementing rate hikes. The economy and elections are not naturally correlated. Hence, it is imperative that the decisions regarding the economy be taken independently.</a:t>
            </a:r>
          </a:p>
          <a:p>
            <a:r>
              <a:rPr lang="en-US" sz="1200" i="0" kern="1200" dirty="0">
                <a:solidFill>
                  <a:schemeClr val="tx1"/>
                </a:solidFill>
                <a:effectLst/>
                <a:latin typeface="Arial" pitchFamily="34" charset="0"/>
                <a:ea typeface="ＭＳ Ｐゴシック" charset="-128"/>
                <a:cs typeface="ＭＳ Ｐゴシック" pitchFamily="-101" charset="-128"/>
              </a:rPr>
              <a:t>Inflation: Controlling inflation is the primary objective of any central bank. In order to do so, they need to control the money spent by the government. </a:t>
            </a:r>
          </a:p>
          <a:p>
            <a:r>
              <a:rPr lang="en-US" sz="1200" i="0" kern="1200" dirty="0">
                <a:solidFill>
                  <a:schemeClr val="tx1"/>
                </a:solidFill>
                <a:effectLst/>
                <a:latin typeface="Arial" pitchFamily="34" charset="0"/>
                <a:ea typeface="ＭＳ Ｐゴシック" charset="-128"/>
                <a:cs typeface="ＭＳ Ｐゴシック" pitchFamily="-101" charset="-128"/>
              </a:rPr>
              <a:t>Deficit spending: Governments all over the world are fond of undertaking populist projects even though such projects are not supported by economic fundamentals. </a:t>
            </a:r>
            <a:endParaRPr lang="en-US" dirty="0"/>
          </a:p>
          <a:p>
            <a:br>
              <a:rPr lang="en-US" dirty="0"/>
            </a:br>
            <a:r>
              <a:rPr lang="en-US" dirty="0"/>
              <a:t>See </a:t>
            </a:r>
            <a:r>
              <a:rPr lang="en-US"/>
              <a:t>page 246.</a:t>
            </a:r>
            <a:endParaRPr lang="en-US" dirty="0"/>
          </a:p>
        </p:txBody>
      </p:sp>
      <p:sp>
        <p:nvSpPr>
          <p:cNvPr id="4" name="Slide Number Placeholder 3"/>
          <p:cNvSpPr>
            <a:spLocks noGrp="1"/>
          </p:cNvSpPr>
          <p:nvPr>
            <p:ph type="sldNum" sz="quarter" idx="5"/>
          </p:nvPr>
        </p:nvSpPr>
        <p:spPr/>
        <p:txBody>
          <a:bodyPr/>
          <a:lstStyle/>
          <a:p>
            <a:fld id="{B0EF8E6C-2D53-BA4F-80CE-155DC7B9A820}" type="slidenum">
              <a:rPr lang="en-US" smtClean="0"/>
              <a:pPr/>
              <a:t>83</a:t>
            </a:fld>
            <a:endParaRPr lang="en-US" dirty="0"/>
          </a:p>
        </p:txBody>
      </p:sp>
    </p:spTree>
    <p:extLst>
      <p:ext uri="{BB962C8B-B14F-4D97-AF65-F5344CB8AC3E}">
        <p14:creationId xmlns:p14="http://schemas.microsoft.com/office/powerpoint/2010/main" val="3977288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47B71B6-BC3C-4B4F-8850-88ABBC5DF6E0}" type="slidenum">
              <a:rPr lang="en-US" altLang="en-US" sz="1200"/>
              <a:pPr/>
              <a:t>9</a:t>
            </a:fld>
            <a:endParaRPr lang="en-US" altLang="en-US" sz="1200" dirty="0"/>
          </a:p>
        </p:txBody>
      </p:sp>
      <p:sp>
        <p:nvSpPr>
          <p:cNvPr id="32770" name="Rectangle 2"/>
          <p:cNvSpPr>
            <a:spLocks noGrp="1" noRot="1" noChangeAspect="1" noChangeArrowheads="1" noTextEdit="1"/>
          </p:cNvSpPr>
          <p:nvPr>
            <p:ph type="sldImg"/>
          </p:nvPr>
        </p:nvSpPr>
        <p:spPr>
          <a:xfrm>
            <a:off x="381000" y="685800"/>
            <a:ext cx="6096000" cy="3429000"/>
          </a:xfrm>
          <a:ln/>
        </p:spPr>
      </p:sp>
      <p:sp>
        <p:nvSpPr>
          <p:cNvPr id="32771" name="Rectangle 3"/>
          <p:cNvSpPr>
            <a:spLocks noGrp="1" noChangeArrowheads="1"/>
          </p:cNvSpPr>
          <p:nvPr>
            <p:ph type="body" idx="1"/>
          </p:nvPr>
        </p:nvSpPr>
        <p:spPr>
          <a:xfrm>
            <a:off x="914400" y="4343400"/>
            <a:ext cx="5029200" cy="4343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Arial" panose="020B0604020202020204" pitchFamily="34" charset="0"/>
              <a:buNone/>
            </a:pPr>
            <a:r>
              <a:rPr lang="en-US" sz="1200" b="0" i="0" u="none" strike="noStrike" kern="1200" baseline="0" dirty="0">
                <a:solidFill>
                  <a:schemeClr val="tx1"/>
                </a:solidFill>
                <a:latin typeface="Arial" charset="0"/>
                <a:ea typeface="ＭＳ Ｐゴシック" pitchFamily="1" charset="-128"/>
                <a:cs typeface="ＭＳ Ｐゴシック" charset="0"/>
              </a:rPr>
              <a:t>There is a close connection between money and inflation.</a:t>
            </a: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First, we need to understand what money is. Examples include:</a:t>
            </a:r>
          </a:p>
          <a:p>
            <a:pPr marL="628650" lvl="1"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Seashells, rocks, and precious metals </a:t>
            </a:r>
          </a:p>
          <a:p>
            <a:pPr marL="628650" lvl="1"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Paper currency</a:t>
            </a:r>
          </a:p>
          <a:p>
            <a:pPr marL="628650" lvl="1"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Cigarettes in prisons</a:t>
            </a:r>
          </a:p>
          <a:p>
            <a:pPr marL="171450" lvl="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At the beginning of 2023, the amount of U.S. currency in circulation was $2.3 trillion, or more than $7,000 per person.</a:t>
            </a:r>
          </a:p>
          <a:p>
            <a:pPr marL="171450" lvl="0"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Paper currency has value because of government decree.</a:t>
            </a:r>
          </a:p>
          <a:p>
            <a:pPr marL="628650" lvl="1"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It is no longer backed by gold or silver. </a:t>
            </a:r>
          </a:p>
          <a:p>
            <a:pPr marL="628650" lvl="1" indent="-171450">
              <a:buFont typeface="Arial" panose="020B0604020202020204" pitchFamily="34" charset="0"/>
              <a:buChar char="•"/>
            </a:pPr>
            <a:r>
              <a:rPr lang="en-US" sz="1200" b="0" i="0" u="none" strike="noStrike" kern="1200" baseline="0" dirty="0">
                <a:solidFill>
                  <a:schemeClr val="tx1"/>
                </a:solidFill>
                <a:latin typeface="Arial" charset="0"/>
                <a:ea typeface="ＭＳ Ｐゴシック" pitchFamily="1" charset="-128"/>
                <a:cs typeface="ＭＳ Ｐゴシック" charset="0"/>
              </a:rPr>
              <a:t>There is a mutual agreement that paper currency will be accepted as payment.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b="0" i="0" u="none" strike="noStrike" kern="1200" baseline="0" dirty="0">
                <a:solidFill>
                  <a:schemeClr val="tx1"/>
                </a:solidFill>
                <a:latin typeface="Arial" charset="0"/>
                <a:ea typeface="ＭＳ Ｐゴシック" pitchFamily="1" charset="-128"/>
                <a:cs typeface="ＭＳ Ｐゴシック" charset="0"/>
              </a:rPr>
              <a:t>Money has value because </a:t>
            </a:r>
            <a:r>
              <a:rPr lang="en-US" altLang="en-US" dirty="0">
                <a:sym typeface="Times New Roman" panose="02020603050405020304" pitchFamily="18" charset="0"/>
              </a:rPr>
              <a:t>we expect others will value it and accept it as payment.</a:t>
            </a:r>
          </a:p>
          <a:p>
            <a:pPr marL="171450" lvl="0" indent="-171450">
              <a:buFont typeface="Arial" panose="020B0604020202020204" pitchFamily="34" charset="0"/>
              <a:buChar char="•"/>
            </a:pPr>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00" y="1307617"/>
            <a:ext cx="5257800" cy="1376590"/>
          </a:xfrm>
        </p:spPr>
        <p:txBody>
          <a:bodyPr anchor="b">
            <a:normAutofit/>
          </a:bodyPr>
          <a:lstStyle>
            <a:lvl1pPr algn="l">
              <a:defRPr sz="3200" b="1" i="0" baseline="0">
                <a:ln>
                  <a:noFill/>
                </a:ln>
                <a:solidFill>
                  <a:srgbClr val="2E445C"/>
                </a:solidFill>
                <a:latin typeface="+mn-lt"/>
                <a:ea typeface="Source Sans Pro Semibold" charset="0"/>
                <a:cs typeface="Source Sans Pro Semibold" charset="0"/>
              </a:defRPr>
            </a:lvl1pPr>
          </a:lstStyle>
          <a:p>
            <a:r>
              <a:rPr lang="en-US" dirty="0"/>
              <a:t>Enter Book Title</a:t>
            </a:r>
          </a:p>
        </p:txBody>
      </p:sp>
      <p:sp>
        <p:nvSpPr>
          <p:cNvPr id="3" name="Subtitle 2"/>
          <p:cNvSpPr>
            <a:spLocks noGrp="1"/>
          </p:cNvSpPr>
          <p:nvPr>
            <p:ph type="subTitle" idx="1" hasCustomPrompt="1"/>
          </p:nvPr>
        </p:nvSpPr>
        <p:spPr>
          <a:xfrm>
            <a:off x="6096000" y="3208081"/>
            <a:ext cx="5257800" cy="969962"/>
          </a:xfrm>
        </p:spPr>
        <p:txBody>
          <a:bodyPr>
            <a:normAutofit/>
          </a:bodyPr>
          <a:lstStyle>
            <a:lvl1pPr marL="0" indent="0" algn="l">
              <a:buNone/>
              <a:defRPr sz="3200" b="1" i="0">
                <a:solidFill>
                  <a:srgbClr val="007B80"/>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add Author Names</a:t>
            </a:r>
          </a:p>
        </p:txBody>
      </p:sp>
      <p:sp>
        <p:nvSpPr>
          <p:cNvPr id="14" name="Picture Placeholder 3"/>
          <p:cNvSpPr>
            <a:spLocks noGrp="1"/>
          </p:cNvSpPr>
          <p:nvPr>
            <p:ph type="pic" sz="quarter" idx="13" hasCustomPrompt="1"/>
          </p:nvPr>
        </p:nvSpPr>
        <p:spPr>
          <a:xfrm>
            <a:off x="0" y="0"/>
            <a:ext cx="5638800" cy="6858000"/>
          </a:xfrm>
        </p:spPr>
        <p:txBody>
          <a:bodyPr/>
          <a:lstStyle>
            <a:lvl1pPr>
              <a:defRPr/>
            </a:lvl1pPr>
          </a:lstStyle>
          <a:p>
            <a:r>
              <a:rPr lang="en-US" dirty="0"/>
              <a:t>Click the icon to add Book Art</a:t>
            </a:r>
          </a:p>
        </p:txBody>
      </p:sp>
      <p:cxnSp>
        <p:nvCxnSpPr>
          <p:cNvPr id="8" name="Straight Connector 7"/>
          <p:cNvCxnSpPr/>
          <p:nvPr userDrawn="1"/>
        </p:nvCxnSpPr>
        <p:spPr>
          <a:xfrm>
            <a:off x="6096000" y="2933092"/>
            <a:ext cx="5257800" cy="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8EF29A43-1E79-1F42-8C2E-A3D891699B56}"/>
              </a:ext>
            </a:extLst>
          </p:cNvPr>
          <p:cNvSpPr>
            <a:spLocks noGrp="1"/>
          </p:cNvSpPr>
          <p:nvPr>
            <p:ph type="dt" sz="half" idx="14"/>
          </p:nvPr>
        </p:nvSpPr>
        <p:spPr/>
        <p:txBody>
          <a:bodyPr/>
          <a:lstStyle>
            <a:lvl1pPr>
              <a:defRPr sz="1125">
                <a:solidFill>
                  <a:schemeClr val="tx1"/>
                </a:solidFill>
              </a:defRPr>
            </a:lvl1pPr>
          </a:lstStyle>
          <a:p>
            <a:fld id="{2EDA089A-53A7-3F43-88BD-596888B644C3}" type="datetimeFigureOut">
              <a:rPr lang="en-US" smtClean="0"/>
              <a:pPr/>
              <a:t>12/12/24</a:t>
            </a:fld>
            <a:endParaRPr lang="en-US" dirty="0"/>
          </a:p>
        </p:txBody>
      </p:sp>
      <p:sp>
        <p:nvSpPr>
          <p:cNvPr id="5" name="Footer Placeholder 4">
            <a:extLst>
              <a:ext uri="{FF2B5EF4-FFF2-40B4-BE49-F238E27FC236}">
                <a16:creationId xmlns:a16="http://schemas.microsoft.com/office/drawing/2014/main" id="{343A52BE-BCFB-3346-858E-ADE541502D66}"/>
              </a:ext>
            </a:extLst>
          </p:cNvPr>
          <p:cNvSpPr>
            <a:spLocks noGrp="1"/>
          </p:cNvSpPr>
          <p:nvPr>
            <p:ph type="ftr" sz="quarter" idx="15"/>
          </p:nvPr>
        </p:nvSpPr>
        <p:spPr/>
        <p:txBody>
          <a:bodyPr/>
          <a:lstStyle>
            <a:lvl1pPr>
              <a:defRPr sz="1125">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419AC99-D9B8-5B46-9E8F-D988CA82BB2F}"/>
              </a:ext>
            </a:extLst>
          </p:cNvPr>
          <p:cNvSpPr>
            <a:spLocks noGrp="1"/>
          </p:cNvSpPr>
          <p:nvPr>
            <p:ph type="sldNum" sz="quarter" idx="16"/>
          </p:nvPr>
        </p:nvSpPr>
        <p:spPr/>
        <p:txBody>
          <a:bodyPr/>
          <a:lstStyle>
            <a:lvl1pPr>
              <a:defRPr sz="1125">
                <a:solidFill>
                  <a:schemeClr val="tx1"/>
                </a:solidFill>
              </a:defRPr>
            </a:lvl1pPr>
          </a:lstStyle>
          <a:p>
            <a:fld id="{8B4A9805-B67D-5D4A-85DC-C8E27BA9210B}" type="slidenum">
              <a:rPr lang="en-US" smtClean="0"/>
              <a:pPr/>
              <a:t>‹#›</a:t>
            </a:fld>
            <a:endParaRPr lang="en-US" dirty="0"/>
          </a:p>
        </p:txBody>
      </p:sp>
      <p:pic>
        <p:nvPicPr>
          <p:cNvPr id="9" name="Picture 8" descr="A tree with a mountain in the background&#10;&#10;Description generated with high confidence">
            <a:extLst>
              <a:ext uri="{FF2B5EF4-FFF2-40B4-BE49-F238E27FC236}">
                <a16:creationId xmlns:a16="http://schemas.microsoft.com/office/drawing/2014/main" id="{EE68990E-76A4-CE41-B554-5AC9C4F94F75}"/>
              </a:ext>
            </a:extLst>
          </p:cNvPr>
          <p:cNvPicPr>
            <a:picLocks noChangeAspect="1"/>
          </p:cNvPicPr>
          <p:nvPr userDrawn="1"/>
        </p:nvPicPr>
        <p:blipFill>
          <a:blip r:embed="rId2" cstate="print"/>
          <a:stretch>
            <a:fillRect/>
          </a:stretch>
        </p:blipFill>
        <p:spPr>
          <a:xfrm>
            <a:off x="11049641" y="244935"/>
            <a:ext cx="914300" cy="292110"/>
          </a:xfrm>
          <a:prstGeom prst="rect">
            <a:avLst/>
          </a:prstGeom>
        </p:spPr>
      </p:pic>
    </p:spTree>
    <p:extLst>
      <p:ext uri="{BB962C8B-B14F-4D97-AF65-F5344CB8AC3E}">
        <p14:creationId xmlns:p14="http://schemas.microsoft.com/office/powerpoint/2010/main" val="3407052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ccessible Inline Equations">
    <p:bg>
      <p:bgPr>
        <a:solidFill>
          <a:srgbClr val="FFFFFF"/>
        </a:solidFill>
        <a:effectLst/>
      </p:bgPr>
    </p:bg>
    <p:spTree>
      <p:nvGrpSpPr>
        <p:cNvPr id="1" name=""/>
        <p:cNvGrpSpPr/>
        <p:nvPr/>
      </p:nvGrpSpPr>
      <p:grpSpPr>
        <a:xfrm>
          <a:off x="0" y="0"/>
          <a:ext cx="0" cy="0"/>
          <a:chOff x="0" y="0"/>
          <a:chExt cx="0" cy="0"/>
        </a:xfrm>
      </p:grpSpPr>
      <p:sp>
        <p:nvSpPr>
          <p:cNvPr id="12" name="Title 1"/>
          <p:cNvSpPr>
            <a:spLocks noGrp="1"/>
          </p:cNvSpPr>
          <p:nvPr>
            <p:ph type="title"/>
          </p:nvPr>
        </p:nvSpPr>
        <p:spPr>
          <a:xfrm>
            <a:off x="838200" y="660635"/>
            <a:ext cx="10515600" cy="624689"/>
          </a:xfrm>
        </p:spPr>
        <p:txBody>
          <a:bodyPr>
            <a:normAutofit/>
          </a:bodyPr>
          <a:lstStyle>
            <a:lvl1pPr>
              <a:defRPr sz="2400">
                <a:solidFill>
                  <a:srgbClr val="007B80"/>
                </a:solidFill>
              </a:defRPr>
            </a:lvl1pPr>
          </a:lstStyle>
          <a:p>
            <a:r>
              <a:rPr lang="en-US"/>
              <a:t>Click to edit Master title style</a:t>
            </a:r>
          </a:p>
        </p:txBody>
      </p:sp>
      <p:sp>
        <p:nvSpPr>
          <p:cNvPr id="19" name="Content Placeholder 1">
            <a:extLst>
              <a:ext uri="{FF2B5EF4-FFF2-40B4-BE49-F238E27FC236}">
                <a16:creationId xmlns:a16="http://schemas.microsoft.com/office/drawing/2014/main" id="{02396F16-A1A2-3D48-A658-9450CA7994B6}"/>
              </a:ext>
            </a:extLst>
          </p:cNvPr>
          <p:cNvSpPr>
            <a:spLocks noGrp="1"/>
          </p:cNvSpPr>
          <p:nvPr>
            <p:ph sz="quarter" idx="18" hasCustomPrompt="1"/>
          </p:nvPr>
        </p:nvSpPr>
        <p:spPr>
          <a:xfrm>
            <a:off x="838200" y="1455738"/>
            <a:ext cx="10525125" cy="599204"/>
          </a:xfrm>
        </p:spPr>
        <p:txBody>
          <a:bodyPr>
            <a:normAutofit/>
          </a:bodyPr>
          <a:lstStyle>
            <a:lvl1pPr>
              <a:defRPr sz="1800"/>
            </a:lvl1pPr>
            <a:lvl2pPr marL="342900" indent="0">
              <a:buNone/>
              <a:defRPr/>
            </a:lvl2pPr>
          </a:lstStyle>
          <a:p>
            <a:pPr lvl="0"/>
            <a:r>
              <a:rPr lang="en-US" sz="1800" dirty="0"/>
              <a:t>This is the first placeholder. I will create an equation here: </a:t>
            </a:r>
            <a:endParaRPr lang="en-US" dirty="0"/>
          </a:p>
        </p:txBody>
      </p:sp>
      <p:sp>
        <p:nvSpPr>
          <p:cNvPr id="22" name="Content Placeholder 2">
            <a:extLst>
              <a:ext uri="{FF2B5EF4-FFF2-40B4-BE49-F238E27FC236}">
                <a16:creationId xmlns:a16="http://schemas.microsoft.com/office/drawing/2014/main" id="{230DF612-BCBF-B44D-9FA4-F317AB91893F}"/>
              </a:ext>
            </a:extLst>
          </p:cNvPr>
          <p:cNvSpPr>
            <a:spLocks noGrp="1"/>
          </p:cNvSpPr>
          <p:nvPr>
            <p:ph sz="quarter" idx="17" hasCustomPrompt="1"/>
          </p:nvPr>
        </p:nvSpPr>
        <p:spPr>
          <a:xfrm>
            <a:off x="838200" y="2703513"/>
            <a:ext cx="10525125" cy="984250"/>
          </a:xfrm>
        </p:spPr>
        <p:txBody>
          <a:bodyPr/>
          <a:lstStyle>
            <a:lvl1pPr>
              <a:defRPr sz="1800"/>
            </a:lvl1pPr>
            <a:lvl3pPr marL="685800" indent="0">
              <a:buNone/>
              <a:defRPr/>
            </a:lvl3pPr>
            <a:lvl4pPr marL="1028700" indent="0">
              <a:buNone/>
              <a:defRPr/>
            </a:lvl4pPr>
            <a:lvl5pPr marL="1371600" indent="0">
              <a:buNone/>
              <a:defRPr/>
            </a:lvl5pPr>
          </a:lstStyle>
          <a:p>
            <a:pPr lvl="0"/>
            <a:r>
              <a:rPr lang="en-US" dirty="0"/>
              <a:t>This placeholder follows the equation. Equations must be displayed separately from text. Placeholder can be sized and repositioned to appear inline/close to equation.</a:t>
            </a:r>
          </a:p>
        </p:txBody>
      </p:sp>
      <p:sp>
        <p:nvSpPr>
          <p:cNvPr id="24" name="Content Placeholder 3">
            <a:extLst>
              <a:ext uri="{FF2B5EF4-FFF2-40B4-BE49-F238E27FC236}">
                <a16:creationId xmlns:a16="http://schemas.microsoft.com/office/drawing/2014/main" id="{9EC10924-71DE-FB49-89FF-EE6CCB140107}"/>
              </a:ext>
            </a:extLst>
          </p:cNvPr>
          <p:cNvSpPr>
            <a:spLocks noGrp="1"/>
          </p:cNvSpPr>
          <p:nvPr>
            <p:ph sz="quarter" idx="19" hasCustomPrompt="1"/>
          </p:nvPr>
        </p:nvSpPr>
        <p:spPr>
          <a:xfrm>
            <a:off x="813898" y="4243189"/>
            <a:ext cx="10539903" cy="1135056"/>
          </a:xfrm>
        </p:spPr>
        <p:txBody>
          <a:bodyPr>
            <a:normAutofit/>
          </a:bodyPr>
          <a:lstStyle>
            <a:lvl1pPr>
              <a:defRPr sz="1800"/>
            </a:lvl1pPr>
            <a:lvl2pPr marL="342900" indent="0">
              <a:buNone/>
              <a:defRPr/>
            </a:lvl2pPr>
          </a:lstStyle>
          <a:p>
            <a:pPr lvl="0"/>
            <a:r>
              <a:rPr lang="en-US" sz="1800" dirty="0"/>
              <a:t>This is another text placeholder. If additional placeholders must be created, enter the Slide Master and click “Insert Placeholder” within the Ribbon. DO NOT add text boxes. Check the Reading Order in the Selection Pane.</a:t>
            </a:r>
            <a:endParaRPr lang="en-US" dirty="0"/>
          </a:p>
        </p:txBody>
      </p:sp>
      <p:cxnSp>
        <p:nvCxnSpPr>
          <p:cNvPr id="6" name="Straight Connector 5"/>
          <p:cNvCxnSpPr/>
          <p:nvPr userDrawn="1"/>
        </p:nvCxnSpPr>
        <p:spPr>
          <a:xfrm flipV="1">
            <a:off x="914402"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7" name="Date Placeholder 2"/>
          <p:cNvSpPr>
            <a:spLocks noGrp="1"/>
          </p:cNvSpPr>
          <p:nvPr>
            <p:ph type="dt" sz="half" idx="10"/>
          </p:nvPr>
        </p:nvSpPr>
        <p:spPr>
          <a:xfrm>
            <a:off x="838200" y="6356352"/>
            <a:ext cx="2743200" cy="365125"/>
          </a:xfrm>
        </p:spPr>
        <p:txBody>
          <a:bodyPr/>
          <a:lstStyle>
            <a:lvl1pPr>
              <a:defRPr>
                <a:solidFill>
                  <a:schemeClr val="tx1"/>
                </a:solidFill>
              </a:defRPr>
            </a:lvl1pPr>
          </a:lstStyle>
          <a:p>
            <a:fld id="{2EDA089A-53A7-3F43-88BD-596888B644C3}" type="datetimeFigureOut">
              <a:rPr lang="en-US" smtClean="0"/>
              <a:pPr/>
              <a:t>12/12/24</a:t>
            </a:fld>
            <a:endParaRPr lang="en-US" dirty="0"/>
          </a:p>
        </p:txBody>
      </p:sp>
      <p:sp>
        <p:nvSpPr>
          <p:cNvPr id="8" name="Footer Placeholder 3"/>
          <p:cNvSpPr>
            <a:spLocks noGrp="1"/>
          </p:cNvSpPr>
          <p:nvPr>
            <p:ph type="ftr" sz="quarter" idx="11"/>
          </p:nvPr>
        </p:nvSpPr>
        <p:spPr>
          <a:xfrm>
            <a:off x="4038600" y="6356352"/>
            <a:ext cx="4114800" cy="365125"/>
          </a:xfrm>
        </p:spPr>
        <p:txBody>
          <a:bodyPr/>
          <a:lstStyle>
            <a:lvl1pPr>
              <a:defRPr sz="1125">
                <a:solidFill>
                  <a:schemeClr val="tx1"/>
                </a:solidFill>
              </a:defRPr>
            </a:lvl1pPr>
          </a:lstStyle>
          <a:p>
            <a:endParaRPr lang="en-US" dirty="0"/>
          </a:p>
        </p:txBody>
      </p:sp>
      <p:sp>
        <p:nvSpPr>
          <p:cNvPr id="9" name="Slide Number Placeholder 4"/>
          <p:cNvSpPr>
            <a:spLocks noGrp="1"/>
          </p:cNvSpPr>
          <p:nvPr>
            <p:ph type="sldNum" sz="quarter" idx="12"/>
          </p:nvPr>
        </p:nvSpPr>
        <p:spPr>
          <a:xfrm>
            <a:off x="8610600" y="6356352"/>
            <a:ext cx="2743200" cy="365125"/>
          </a:xfrm>
        </p:spPr>
        <p:txBody>
          <a:bodyPr/>
          <a:lstStyle>
            <a:lvl1pPr>
              <a:defRPr sz="1125">
                <a:solidFill>
                  <a:schemeClr val="tx1"/>
                </a:solidFill>
              </a:defRPr>
            </a:lvl1pPr>
          </a:lstStyle>
          <a:p>
            <a:fld id="{8B4A9805-B67D-5D4A-85DC-C8E27BA9210B}" type="slidenum">
              <a:rPr lang="en-US" smtClean="0"/>
              <a:pPr/>
              <a:t>‹#›</a:t>
            </a:fld>
            <a:endParaRPr lang="en-US" dirty="0"/>
          </a:p>
        </p:txBody>
      </p:sp>
    </p:spTree>
    <p:extLst>
      <p:ext uri="{BB962C8B-B14F-4D97-AF65-F5344CB8AC3E}">
        <p14:creationId xmlns:p14="http://schemas.microsoft.com/office/powerpoint/2010/main" val="101190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losing Credits">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2400">
                <a:solidFill>
                  <a:srgbClr val="007B80"/>
                </a:solidFill>
              </a:defRPr>
            </a:lvl1pPr>
          </a:lstStyle>
          <a:p>
            <a:r>
              <a:rPr lang="en-US" dirty="0"/>
              <a:t>Click to Add Title</a:t>
            </a:r>
          </a:p>
        </p:txBody>
      </p:sp>
      <p:sp>
        <p:nvSpPr>
          <p:cNvPr id="3" name="Content Placeholder 2"/>
          <p:cNvSpPr>
            <a:spLocks noGrp="1"/>
          </p:cNvSpPr>
          <p:nvPr>
            <p:ph idx="1"/>
          </p:nvPr>
        </p:nvSpPr>
        <p:spPr>
          <a:xfrm>
            <a:off x="838200" y="1456793"/>
            <a:ext cx="8552235" cy="4755473"/>
          </a:xfrm>
        </p:spPr>
        <p:txBody>
          <a:bodyPr/>
          <a:lstStyle>
            <a:lvl1pPr marL="0" indent="0">
              <a:buNone/>
              <a:defRPr sz="1800" b="0" i="0">
                <a:latin typeface="+mj-lt"/>
                <a:ea typeface="Cambria" charset="0"/>
                <a:cs typeface="Cambria" charset="0"/>
              </a:defRPr>
            </a:lvl1pPr>
            <a:lvl2pPr marL="428625" indent="-170260">
              <a:tabLst/>
              <a:defRPr b="0" i="0">
                <a:latin typeface="+mj-lt"/>
                <a:ea typeface="Calibri" charset="0"/>
                <a:cs typeface="Calibri" charset="0"/>
              </a:defRPr>
            </a:lvl2pPr>
            <a:lvl3pPr marL="772716" indent="-169069">
              <a:tabLst/>
              <a:defRPr b="0">
                <a:latin typeface="+mj-lt"/>
              </a:defRPr>
            </a:lvl3pPr>
            <a:lvl4pPr marL="1117997" indent="-175022">
              <a:tabLst/>
              <a:defRPr b="0">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5" name="Straight Connector 4"/>
          <p:cNvCxnSpPr/>
          <p:nvPr userDrawn="1"/>
        </p:nvCxnSpPr>
        <p:spPr>
          <a:xfrm flipV="1">
            <a:off x="914402"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6" name="Date Placeholder 2"/>
          <p:cNvSpPr>
            <a:spLocks noGrp="1"/>
          </p:cNvSpPr>
          <p:nvPr>
            <p:ph type="dt" sz="half" idx="10"/>
          </p:nvPr>
        </p:nvSpPr>
        <p:spPr>
          <a:xfrm>
            <a:off x="838200" y="6356352"/>
            <a:ext cx="2743200" cy="365125"/>
          </a:xfrm>
        </p:spPr>
        <p:txBody>
          <a:bodyPr/>
          <a:lstStyle>
            <a:lvl1pPr>
              <a:defRPr sz="1125">
                <a:solidFill>
                  <a:schemeClr val="tx1"/>
                </a:solidFill>
                <a:latin typeface="Calibri" panose="020F0502020204030204" pitchFamily="34" charset="0"/>
                <a:cs typeface="Calibri" panose="020F0502020204030204" pitchFamily="34" charset="0"/>
              </a:defRPr>
            </a:lvl1pPr>
          </a:lstStyle>
          <a:p>
            <a:fld id="{2EDA089A-53A7-3F43-88BD-596888B644C3}" type="datetimeFigureOut">
              <a:rPr lang="en-US" smtClean="0"/>
              <a:pPr/>
              <a:t>12/12/24</a:t>
            </a:fld>
            <a:endParaRPr lang="en-US" dirty="0"/>
          </a:p>
        </p:txBody>
      </p:sp>
      <p:sp>
        <p:nvSpPr>
          <p:cNvPr id="7" name="Footer Placeholder 3"/>
          <p:cNvSpPr>
            <a:spLocks noGrp="1"/>
          </p:cNvSpPr>
          <p:nvPr>
            <p:ph type="ftr" sz="quarter" idx="11"/>
          </p:nvPr>
        </p:nvSpPr>
        <p:spPr>
          <a:xfrm>
            <a:off x="4038600" y="6356352"/>
            <a:ext cx="4114800" cy="365125"/>
          </a:xfrm>
        </p:spPr>
        <p:txBody>
          <a:bodyPr/>
          <a:lstStyle>
            <a:lvl1pPr>
              <a:defRPr sz="1125">
                <a:solidFill>
                  <a:schemeClr val="tx1"/>
                </a:solidFill>
                <a:latin typeface="Calibri" panose="020F0502020204030204" pitchFamily="34" charset="0"/>
                <a:cs typeface="Calibri" panose="020F0502020204030204" pitchFamily="34" charset="0"/>
              </a:defRPr>
            </a:lvl1pPr>
          </a:lstStyle>
          <a:p>
            <a:endParaRPr lang="en-US" dirty="0"/>
          </a:p>
        </p:txBody>
      </p:sp>
      <p:sp>
        <p:nvSpPr>
          <p:cNvPr id="8" name="Slide Number Placeholder 4"/>
          <p:cNvSpPr>
            <a:spLocks noGrp="1"/>
          </p:cNvSpPr>
          <p:nvPr>
            <p:ph type="sldNum" sz="quarter" idx="12"/>
          </p:nvPr>
        </p:nvSpPr>
        <p:spPr>
          <a:xfrm>
            <a:off x="8610600" y="6356352"/>
            <a:ext cx="2743200" cy="365125"/>
          </a:xfrm>
        </p:spPr>
        <p:txBody>
          <a:bodyPr/>
          <a:lstStyle>
            <a:lvl1pPr>
              <a:defRPr sz="1125">
                <a:solidFill>
                  <a:schemeClr val="tx1"/>
                </a:solidFill>
              </a:defRPr>
            </a:lvl1pPr>
          </a:lstStyle>
          <a:p>
            <a:fld id="{8B4A9805-B67D-5D4A-85DC-C8E27BA9210B}" type="slidenum">
              <a:rPr lang="en-US" smtClean="0"/>
              <a:pPr/>
              <a:t>‹#›</a:t>
            </a:fld>
            <a:endParaRPr lang="en-US" dirty="0"/>
          </a:p>
        </p:txBody>
      </p:sp>
      <p:pic>
        <p:nvPicPr>
          <p:cNvPr id="9" name="Picture 8" descr="A tree with a mountain in the background&#10;&#10;Description generated with high confidence">
            <a:extLst>
              <a:ext uri="{FF2B5EF4-FFF2-40B4-BE49-F238E27FC236}">
                <a16:creationId xmlns:a16="http://schemas.microsoft.com/office/drawing/2014/main" id="{CFCF0B1C-4B3C-F344-8A99-16E67138CD67}"/>
              </a:ext>
            </a:extLst>
          </p:cNvPr>
          <p:cNvPicPr>
            <a:picLocks noChangeAspect="1"/>
          </p:cNvPicPr>
          <p:nvPr userDrawn="1"/>
        </p:nvPicPr>
        <p:blipFill>
          <a:blip r:embed="rId2" cstate="print"/>
          <a:stretch>
            <a:fillRect/>
          </a:stretch>
        </p:blipFill>
        <p:spPr>
          <a:xfrm>
            <a:off x="11049641" y="244935"/>
            <a:ext cx="914300" cy="292110"/>
          </a:xfrm>
          <a:prstGeom prst="rect">
            <a:avLst/>
          </a:prstGeom>
        </p:spPr>
      </p:pic>
    </p:spTree>
    <p:extLst>
      <p:ext uri="{BB962C8B-B14F-4D97-AF65-F5344CB8AC3E}">
        <p14:creationId xmlns:p14="http://schemas.microsoft.com/office/powerpoint/2010/main" val="3875330133"/>
      </p:ext>
    </p:extLst>
  </p:cSld>
  <p:clrMapOvr>
    <a:masterClrMapping/>
  </p:clrMapOvr>
  <p:extLst>
    <p:ext uri="{DCECCB84-F9BA-43D5-87BE-67443E8EF086}">
      <p15:sldGuideLst xmlns:p15="http://schemas.microsoft.com/office/powerpoint/2012/main">
        <p15:guide id="1" orient="horz" pos="792" userDrawn="1">
          <p15:clr>
            <a:srgbClr val="FBAE40"/>
          </p15:clr>
        </p15:guide>
        <p15:guide id="2" pos="512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 line Title and Content (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90463"/>
            <a:ext cx="5364480" cy="49946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5"/>
          <p:cNvSpPr>
            <a:spLocks noGrp="1" noChangeArrowheads="1"/>
          </p:cNvSpPr>
          <p:nvPr>
            <p:ph type="ftr" sz="quarter" idx="3"/>
          </p:nvPr>
        </p:nvSpPr>
        <p:spPr bwMode="auto">
          <a:xfrm>
            <a:off x="2692400" y="6561456"/>
            <a:ext cx="6807200" cy="29654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100">
                <a:solidFill>
                  <a:schemeClr val="accent1"/>
                </a:solidFill>
                <a:latin typeface="+mn-lt"/>
              </a:defRPr>
            </a:lvl1pPr>
          </a:lstStyle>
          <a:p>
            <a:endParaRPr lang="en-US" dirty="0"/>
          </a:p>
        </p:txBody>
      </p:sp>
      <p:sp>
        <p:nvSpPr>
          <p:cNvPr id="5" name="Content Placeholder 2"/>
          <p:cNvSpPr>
            <a:spLocks noGrp="1"/>
          </p:cNvSpPr>
          <p:nvPr>
            <p:ph idx="10"/>
          </p:nvPr>
        </p:nvSpPr>
        <p:spPr>
          <a:xfrm>
            <a:off x="6217920" y="1490439"/>
            <a:ext cx="5364480" cy="4994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cxnSp>
        <p:nvCxnSpPr>
          <p:cNvPr id="8" name="Straight Connector 7"/>
          <p:cNvCxnSpPr/>
          <p:nvPr userDrawn="1"/>
        </p:nvCxnSpPr>
        <p:spPr>
          <a:xfrm>
            <a:off x="599751" y="1384608"/>
            <a:ext cx="10995439" cy="1588"/>
          </a:xfrm>
          <a:prstGeom prst="line">
            <a:avLst/>
          </a:prstGeom>
          <a:ln>
            <a:solidFill>
              <a:srgbClr val="F35B40"/>
            </a:solidFill>
            <a:tailEnd type="oval"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8882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000">
                <a:solidFill>
                  <a:srgbClr val="007B80"/>
                </a:solidFill>
              </a:defRPr>
            </a:lvl1pPr>
          </a:lstStyle>
          <a:p>
            <a:r>
              <a:rPr lang="en-US" dirty="0"/>
              <a:t>Click to Add Title</a:t>
            </a:r>
          </a:p>
        </p:txBody>
      </p:sp>
      <p:sp>
        <p:nvSpPr>
          <p:cNvPr id="3" name="Content Placeholder 2"/>
          <p:cNvSpPr>
            <a:spLocks noGrp="1"/>
          </p:cNvSpPr>
          <p:nvPr>
            <p:ph idx="1"/>
          </p:nvPr>
        </p:nvSpPr>
        <p:spPr>
          <a:xfrm>
            <a:off x="838200" y="1456793"/>
            <a:ext cx="8552235" cy="4755473"/>
          </a:xfrm>
        </p:spPr>
        <p:txBody>
          <a:bodyPr>
            <a:normAutofit/>
          </a:bodyPr>
          <a:lstStyle>
            <a:lvl1pPr marL="0" indent="0">
              <a:buNone/>
              <a:defRPr sz="2800" b="0" i="0">
                <a:latin typeface="+mj-lt"/>
                <a:ea typeface="Cambria" charset="0"/>
                <a:cs typeface="Cambria" charset="0"/>
              </a:defRPr>
            </a:lvl1pPr>
            <a:lvl2pPr marL="428625" indent="-170260">
              <a:tabLst/>
              <a:defRPr sz="2800" b="0" i="0">
                <a:latin typeface="+mj-lt"/>
                <a:ea typeface="Calibri" charset="0"/>
                <a:cs typeface="Calibri" charset="0"/>
              </a:defRPr>
            </a:lvl2pPr>
            <a:lvl3pPr marL="772716" indent="-169069">
              <a:tabLst/>
              <a:defRPr sz="2800" b="0">
                <a:latin typeface="+mj-lt"/>
              </a:defRPr>
            </a:lvl3pPr>
            <a:lvl4pPr marL="1117997" indent="-175022">
              <a:tabLst/>
              <a:defRPr sz="2800" b="0">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5" name="Straight Connector 4"/>
          <p:cNvCxnSpPr/>
          <p:nvPr userDrawn="1"/>
        </p:nvCxnSpPr>
        <p:spPr>
          <a:xfrm flipV="1">
            <a:off x="914402"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6" name="Date Placeholder 2"/>
          <p:cNvSpPr>
            <a:spLocks noGrp="1"/>
          </p:cNvSpPr>
          <p:nvPr>
            <p:ph type="dt" sz="half" idx="10"/>
          </p:nvPr>
        </p:nvSpPr>
        <p:spPr>
          <a:xfrm>
            <a:off x="838200" y="6356352"/>
            <a:ext cx="2743200" cy="365125"/>
          </a:xfrm>
        </p:spPr>
        <p:txBody>
          <a:bodyPr/>
          <a:lstStyle>
            <a:lvl1pPr>
              <a:defRPr sz="1125">
                <a:solidFill>
                  <a:schemeClr val="tx1"/>
                </a:solidFill>
                <a:latin typeface="Calibri" panose="020F0502020204030204" pitchFamily="34" charset="0"/>
                <a:cs typeface="Calibri" panose="020F0502020204030204" pitchFamily="34" charset="0"/>
              </a:defRPr>
            </a:lvl1pPr>
          </a:lstStyle>
          <a:p>
            <a:fld id="{2EDA089A-53A7-3F43-88BD-596888B644C3}" type="datetimeFigureOut">
              <a:rPr lang="en-US" smtClean="0"/>
              <a:pPr/>
              <a:t>12/12/24</a:t>
            </a:fld>
            <a:endParaRPr lang="en-US" dirty="0"/>
          </a:p>
        </p:txBody>
      </p:sp>
      <p:sp>
        <p:nvSpPr>
          <p:cNvPr id="7" name="Footer Placeholder 3"/>
          <p:cNvSpPr>
            <a:spLocks noGrp="1"/>
          </p:cNvSpPr>
          <p:nvPr>
            <p:ph type="ftr" sz="quarter" idx="11"/>
          </p:nvPr>
        </p:nvSpPr>
        <p:spPr>
          <a:xfrm>
            <a:off x="4038600" y="6356352"/>
            <a:ext cx="4114800" cy="365125"/>
          </a:xfrm>
        </p:spPr>
        <p:txBody>
          <a:bodyPr/>
          <a:lstStyle>
            <a:lvl1pPr>
              <a:defRPr sz="1125">
                <a:solidFill>
                  <a:schemeClr val="tx1"/>
                </a:solidFill>
                <a:latin typeface="Calibri" panose="020F0502020204030204" pitchFamily="34" charset="0"/>
                <a:cs typeface="Calibri" panose="020F0502020204030204" pitchFamily="34" charset="0"/>
              </a:defRPr>
            </a:lvl1pPr>
          </a:lstStyle>
          <a:p>
            <a:endParaRPr lang="en-US" dirty="0"/>
          </a:p>
        </p:txBody>
      </p:sp>
      <p:sp>
        <p:nvSpPr>
          <p:cNvPr id="8" name="Slide Number Placeholder 4"/>
          <p:cNvSpPr>
            <a:spLocks noGrp="1"/>
          </p:cNvSpPr>
          <p:nvPr>
            <p:ph type="sldNum" sz="quarter" idx="12"/>
          </p:nvPr>
        </p:nvSpPr>
        <p:spPr>
          <a:xfrm>
            <a:off x="8610600" y="6356352"/>
            <a:ext cx="2743200" cy="365125"/>
          </a:xfrm>
        </p:spPr>
        <p:txBody>
          <a:bodyPr/>
          <a:lstStyle>
            <a:lvl1pPr>
              <a:defRPr sz="1125">
                <a:solidFill>
                  <a:schemeClr val="tx1"/>
                </a:solidFill>
              </a:defRPr>
            </a:lvl1pPr>
          </a:lstStyle>
          <a:p>
            <a:fld id="{8B4A9805-B67D-5D4A-85DC-C8E27BA9210B}" type="slidenum">
              <a:rPr lang="en-US" smtClean="0"/>
              <a:pPr/>
              <a:t>‹#›</a:t>
            </a:fld>
            <a:endParaRPr lang="en-US" dirty="0"/>
          </a:p>
        </p:txBody>
      </p:sp>
    </p:spTree>
    <p:extLst>
      <p:ext uri="{BB962C8B-B14F-4D97-AF65-F5344CB8AC3E}">
        <p14:creationId xmlns:p14="http://schemas.microsoft.com/office/powerpoint/2010/main" val="2072621148"/>
      </p:ext>
    </p:extLst>
  </p:cSld>
  <p:clrMapOvr>
    <a:masterClrMapping/>
  </p:clrMapOvr>
  <p:extLst>
    <p:ext uri="{DCECCB84-F9BA-43D5-87BE-67443E8EF086}">
      <p15:sldGuideLst xmlns:p15="http://schemas.microsoft.com/office/powerpoint/2012/main">
        <p15:guide id="1" orient="horz" pos="792" userDrawn="1">
          <p15:clr>
            <a:srgbClr val="FBAE40"/>
          </p15:clr>
        </p15:guide>
        <p15:guide id="2" pos="512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690076"/>
            <a:ext cx="10515600" cy="2056017"/>
          </a:xfrm>
        </p:spPr>
        <p:txBody>
          <a:bodyPr anchor="b">
            <a:normAutofit/>
          </a:bodyPr>
          <a:lstStyle>
            <a:lvl1pPr>
              <a:defRPr sz="33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831851" y="4291297"/>
            <a:ext cx="10515600" cy="1500187"/>
          </a:xfrm>
        </p:spPr>
        <p:txBody>
          <a:bodyPr/>
          <a:lstStyle>
            <a:lvl1pPr marL="0" indent="0">
              <a:buNone/>
              <a:defRPr sz="1800">
                <a:solidFill>
                  <a:srgbClr val="58697D"/>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C3C475-8FF0-0E45-A44E-A4DD8F99FDBB}"/>
              </a:ext>
            </a:extLst>
          </p:cNvPr>
          <p:cNvSpPr>
            <a:spLocks noGrp="1"/>
          </p:cNvSpPr>
          <p:nvPr>
            <p:ph type="dt" sz="half" idx="10"/>
          </p:nvPr>
        </p:nvSpPr>
        <p:spPr/>
        <p:txBody>
          <a:bodyPr/>
          <a:lstStyle>
            <a:lvl1pPr>
              <a:defRPr sz="1125">
                <a:solidFill>
                  <a:schemeClr val="tx1"/>
                </a:solidFill>
              </a:defRPr>
            </a:lvl1pPr>
          </a:lstStyle>
          <a:p>
            <a:fld id="{2EDA089A-53A7-3F43-88BD-596888B644C3}" type="datetimeFigureOut">
              <a:rPr lang="en-US" smtClean="0"/>
              <a:pPr/>
              <a:t>12/12/24</a:t>
            </a:fld>
            <a:endParaRPr lang="en-US" dirty="0"/>
          </a:p>
        </p:txBody>
      </p:sp>
      <p:sp>
        <p:nvSpPr>
          <p:cNvPr id="5" name="Footer Placeholder 4">
            <a:extLst>
              <a:ext uri="{FF2B5EF4-FFF2-40B4-BE49-F238E27FC236}">
                <a16:creationId xmlns:a16="http://schemas.microsoft.com/office/drawing/2014/main" id="{7553830C-0ADA-884F-8B1D-372A1FAEC38F}"/>
              </a:ext>
            </a:extLst>
          </p:cNvPr>
          <p:cNvSpPr>
            <a:spLocks noGrp="1"/>
          </p:cNvSpPr>
          <p:nvPr>
            <p:ph type="ftr" sz="quarter" idx="11"/>
          </p:nvPr>
        </p:nvSpPr>
        <p:spPr/>
        <p:txBody>
          <a:bodyPr/>
          <a:lstStyle>
            <a:lvl1pPr>
              <a:defRPr sz="1125">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91C77EB8-0174-6D4F-A8E6-D9C934F6C74D}"/>
              </a:ext>
            </a:extLst>
          </p:cNvPr>
          <p:cNvSpPr>
            <a:spLocks noGrp="1"/>
          </p:cNvSpPr>
          <p:nvPr>
            <p:ph type="sldNum" sz="quarter" idx="12"/>
          </p:nvPr>
        </p:nvSpPr>
        <p:spPr/>
        <p:txBody>
          <a:bodyPr/>
          <a:lstStyle>
            <a:lvl1pPr>
              <a:defRPr sz="1125">
                <a:solidFill>
                  <a:schemeClr val="tx1"/>
                </a:solidFill>
              </a:defRPr>
            </a:lvl1pPr>
          </a:lstStyle>
          <a:p>
            <a:fld id="{8B4A9805-B67D-5D4A-85DC-C8E27BA9210B}" type="slidenum">
              <a:rPr lang="en-US" smtClean="0"/>
              <a:pPr/>
              <a:t>‹#›</a:t>
            </a:fld>
            <a:endParaRPr lang="en-US" dirty="0"/>
          </a:p>
        </p:txBody>
      </p:sp>
    </p:spTree>
    <p:extLst>
      <p:ext uri="{BB962C8B-B14F-4D97-AF65-F5344CB8AC3E}">
        <p14:creationId xmlns:p14="http://schemas.microsoft.com/office/powerpoint/2010/main" val="267224380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normAutofit/>
          </a:bodyPr>
          <a:lstStyle>
            <a:lvl1pPr>
              <a:defRPr sz="2400">
                <a:solidFill>
                  <a:srgbClr val="007B8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460946"/>
            <a:ext cx="5181600" cy="4758881"/>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6172200" y="1460946"/>
            <a:ext cx="5181600" cy="4758881"/>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p:cNvCxnSpPr/>
          <p:nvPr userDrawn="1"/>
        </p:nvCxnSpPr>
        <p:spPr>
          <a:xfrm flipV="1">
            <a:off x="914402"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7" name="Date Placeholder 2"/>
          <p:cNvSpPr>
            <a:spLocks noGrp="1"/>
          </p:cNvSpPr>
          <p:nvPr>
            <p:ph type="dt" sz="half" idx="10"/>
          </p:nvPr>
        </p:nvSpPr>
        <p:spPr>
          <a:xfrm>
            <a:off x="838200" y="6356352"/>
            <a:ext cx="2743200" cy="365125"/>
          </a:xfrm>
        </p:spPr>
        <p:txBody>
          <a:bodyPr/>
          <a:lstStyle>
            <a:lvl1pPr>
              <a:defRPr sz="1125">
                <a:solidFill>
                  <a:schemeClr val="tx1"/>
                </a:solidFill>
              </a:defRPr>
            </a:lvl1pPr>
          </a:lstStyle>
          <a:p>
            <a:fld id="{2EDA089A-53A7-3F43-88BD-596888B644C3}" type="datetimeFigureOut">
              <a:rPr lang="en-US" smtClean="0"/>
              <a:pPr/>
              <a:t>12/12/24</a:t>
            </a:fld>
            <a:endParaRPr lang="en-US" dirty="0"/>
          </a:p>
        </p:txBody>
      </p:sp>
      <p:sp>
        <p:nvSpPr>
          <p:cNvPr id="10" name="Footer Placeholder 3"/>
          <p:cNvSpPr>
            <a:spLocks noGrp="1"/>
          </p:cNvSpPr>
          <p:nvPr>
            <p:ph type="ftr" sz="quarter" idx="11"/>
          </p:nvPr>
        </p:nvSpPr>
        <p:spPr>
          <a:xfrm>
            <a:off x="4038600" y="6356352"/>
            <a:ext cx="4114800" cy="365125"/>
          </a:xfrm>
        </p:spPr>
        <p:txBody>
          <a:bodyPr/>
          <a:lstStyle>
            <a:lvl1pPr>
              <a:defRPr sz="1125">
                <a:solidFill>
                  <a:schemeClr val="tx1"/>
                </a:solidFill>
              </a:defRPr>
            </a:lvl1pPr>
          </a:lstStyle>
          <a:p>
            <a:endParaRPr lang="en-US" dirty="0"/>
          </a:p>
        </p:txBody>
      </p:sp>
      <p:sp>
        <p:nvSpPr>
          <p:cNvPr id="11" name="Slide Number Placeholder 4"/>
          <p:cNvSpPr>
            <a:spLocks noGrp="1"/>
          </p:cNvSpPr>
          <p:nvPr>
            <p:ph type="sldNum" sz="quarter" idx="12"/>
          </p:nvPr>
        </p:nvSpPr>
        <p:spPr>
          <a:xfrm>
            <a:off x="8610600" y="6356352"/>
            <a:ext cx="2743200" cy="365125"/>
          </a:xfrm>
        </p:spPr>
        <p:txBody>
          <a:bodyPr/>
          <a:lstStyle>
            <a:lvl1pPr>
              <a:defRPr sz="1125">
                <a:solidFill>
                  <a:schemeClr val="tx1"/>
                </a:solidFill>
              </a:defRPr>
            </a:lvl1pPr>
          </a:lstStyle>
          <a:p>
            <a:fld id="{8B4A9805-B67D-5D4A-85DC-C8E27BA9210B}" type="slidenum">
              <a:rPr lang="en-US" smtClean="0"/>
              <a:pPr/>
              <a:t>‹#›</a:t>
            </a:fld>
            <a:endParaRPr lang="en-US" dirty="0"/>
          </a:p>
        </p:txBody>
      </p:sp>
    </p:spTree>
    <p:extLst>
      <p:ext uri="{BB962C8B-B14F-4D97-AF65-F5344CB8AC3E}">
        <p14:creationId xmlns:p14="http://schemas.microsoft.com/office/powerpoint/2010/main" val="3307028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ur Content">
    <p:bg>
      <p:bgPr>
        <a:solidFill>
          <a:srgbClr val="FFFFFF"/>
        </a:soli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838200" y="663171"/>
            <a:ext cx="10515600" cy="624689"/>
          </a:xfrm>
        </p:spPr>
        <p:txBody>
          <a:bodyPr>
            <a:normAutofit/>
          </a:bodyPr>
          <a:lstStyle>
            <a:lvl1pPr>
              <a:defRPr sz="2400">
                <a:solidFill>
                  <a:srgbClr val="007B80"/>
                </a:solidFill>
              </a:defRPr>
            </a:lvl1pPr>
          </a:lstStyle>
          <a:p>
            <a:r>
              <a:rPr lang="en-US"/>
              <a:t>Click to edit Master title style</a:t>
            </a:r>
            <a:endParaRPr lang="en-US" dirty="0"/>
          </a:p>
        </p:txBody>
      </p:sp>
      <p:sp>
        <p:nvSpPr>
          <p:cNvPr id="14" name="Content Placeholder 2"/>
          <p:cNvSpPr>
            <a:spLocks noGrp="1"/>
          </p:cNvSpPr>
          <p:nvPr>
            <p:ph sz="quarter" idx="13"/>
          </p:nvPr>
        </p:nvSpPr>
        <p:spPr>
          <a:xfrm>
            <a:off x="838200" y="1457505"/>
            <a:ext cx="5159375" cy="2167128"/>
          </a:xfrm>
        </p:spPr>
        <p:txBody>
          <a:bodyPr/>
          <a:lstStyle/>
          <a:p>
            <a:pPr lvl="0"/>
            <a:r>
              <a:rPr lang="en-US"/>
              <a:t>Click to edit Master text styles</a:t>
            </a:r>
          </a:p>
          <a:p>
            <a:pPr lvl="1"/>
            <a:r>
              <a:rPr lang="en-US"/>
              <a:t>Second level</a:t>
            </a:r>
          </a:p>
          <a:p>
            <a:pPr lvl="2"/>
            <a:r>
              <a:rPr lang="en-US"/>
              <a:t>Third level</a:t>
            </a:r>
          </a:p>
        </p:txBody>
      </p:sp>
      <p:sp>
        <p:nvSpPr>
          <p:cNvPr id="16" name="Content Placeholder 3"/>
          <p:cNvSpPr>
            <a:spLocks noGrp="1"/>
          </p:cNvSpPr>
          <p:nvPr>
            <p:ph sz="quarter" idx="14"/>
          </p:nvPr>
        </p:nvSpPr>
        <p:spPr>
          <a:xfrm>
            <a:off x="6172200" y="1457095"/>
            <a:ext cx="5181600" cy="2166938"/>
          </a:xfrm>
        </p:spPr>
        <p:txBody>
          <a:bodyPr/>
          <a:lstStyle/>
          <a:p>
            <a:pPr lvl="0"/>
            <a:r>
              <a:rPr lang="en-US"/>
              <a:t>Click to edit Master text styles</a:t>
            </a:r>
          </a:p>
          <a:p>
            <a:pPr lvl="1"/>
            <a:r>
              <a:rPr lang="en-US"/>
              <a:t>Second level</a:t>
            </a:r>
          </a:p>
          <a:p>
            <a:pPr lvl="2"/>
            <a:r>
              <a:rPr lang="en-US"/>
              <a:t>Third level</a:t>
            </a:r>
          </a:p>
        </p:txBody>
      </p:sp>
      <p:sp>
        <p:nvSpPr>
          <p:cNvPr id="4" name="Content Placeholder 4"/>
          <p:cNvSpPr>
            <a:spLocks noGrp="1"/>
          </p:cNvSpPr>
          <p:nvPr>
            <p:ph sz="half" idx="2"/>
          </p:nvPr>
        </p:nvSpPr>
        <p:spPr>
          <a:xfrm>
            <a:off x="839789" y="4040252"/>
            <a:ext cx="5157787" cy="2168270"/>
          </a:xfrm>
        </p:spPr>
        <p:txBody>
          <a:body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6172201" y="4040252"/>
            <a:ext cx="5183188" cy="2168270"/>
          </a:xfrm>
        </p:spPr>
        <p:txBody>
          <a:bodyPr/>
          <a:lstStyle/>
          <a:p>
            <a:pPr lvl="0"/>
            <a:r>
              <a:rPr lang="en-US"/>
              <a:t>Click to edit Master text styles</a:t>
            </a:r>
          </a:p>
          <a:p>
            <a:pPr lvl="1"/>
            <a:r>
              <a:rPr lang="en-US"/>
              <a:t>Second level</a:t>
            </a:r>
          </a:p>
          <a:p>
            <a:pPr lvl="2"/>
            <a:r>
              <a:rPr lang="en-US"/>
              <a:t>Third level</a:t>
            </a:r>
          </a:p>
        </p:txBody>
      </p:sp>
      <p:cxnSp>
        <p:nvCxnSpPr>
          <p:cNvPr id="10" name="Straight Connector 9"/>
          <p:cNvCxnSpPr/>
          <p:nvPr userDrawn="1"/>
        </p:nvCxnSpPr>
        <p:spPr>
          <a:xfrm flipV="1">
            <a:off x="914402"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8" name="Date Placeholder 2"/>
          <p:cNvSpPr>
            <a:spLocks noGrp="1"/>
          </p:cNvSpPr>
          <p:nvPr>
            <p:ph type="dt" sz="half" idx="10"/>
          </p:nvPr>
        </p:nvSpPr>
        <p:spPr>
          <a:xfrm>
            <a:off x="838200" y="6356352"/>
            <a:ext cx="2743200" cy="365125"/>
          </a:xfrm>
        </p:spPr>
        <p:txBody>
          <a:bodyPr/>
          <a:lstStyle>
            <a:lvl1pPr>
              <a:defRPr sz="1125">
                <a:solidFill>
                  <a:schemeClr val="tx1"/>
                </a:solidFill>
              </a:defRPr>
            </a:lvl1pPr>
          </a:lstStyle>
          <a:p>
            <a:fld id="{2EDA089A-53A7-3F43-88BD-596888B644C3}" type="datetimeFigureOut">
              <a:rPr lang="en-US" smtClean="0"/>
              <a:pPr/>
              <a:t>12/12/24</a:t>
            </a:fld>
            <a:endParaRPr lang="en-US" dirty="0"/>
          </a:p>
        </p:txBody>
      </p:sp>
      <p:sp>
        <p:nvSpPr>
          <p:cNvPr id="9" name="Footer Placeholder 3"/>
          <p:cNvSpPr>
            <a:spLocks noGrp="1"/>
          </p:cNvSpPr>
          <p:nvPr>
            <p:ph type="ftr" sz="quarter" idx="11"/>
          </p:nvPr>
        </p:nvSpPr>
        <p:spPr>
          <a:xfrm>
            <a:off x="4038600" y="6356352"/>
            <a:ext cx="4114800" cy="365125"/>
          </a:xfrm>
        </p:spPr>
        <p:txBody>
          <a:bodyPr/>
          <a:lstStyle>
            <a:lvl1pPr>
              <a:defRPr sz="1125">
                <a:solidFill>
                  <a:schemeClr val="tx1"/>
                </a:solidFill>
              </a:defRPr>
            </a:lvl1pPr>
          </a:lstStyle>
          <a:p>
            <a:endParaRPr lang="en-US" dirty="0"/>
          </a:p>
        </p:txBody>
      </p:sp>
      <p:sp>
        <p:nvSpPr>
          <p:cNvPr id="11" name="Slide Number Placeholder 4"/>
          <p:cNvSpPr>
            <a:spLocks noGrp="1"/>
          </p:cNvSpPr>
          <p:nvPr>
            <p:ph type="sldNum" sz="quarter" idx="12"/>
          </p:nvPr>
        </p:nvSpPr>
        <p:spPr>
          <a:xfrm>
            <a:off x="8610600" y="6356352"/>
            <a:ext cx="2743200" cy="365125"/>
          </a:xfrm>
        </p:spPr>
        <p:txBody>
          <a:bodyPr/>
          <a:lstStyle>
            <a:lvl1pPr>
              <a:defRPr sz="1125">
                <a:solidFill>
                  <a:schemeClr val="tx1"/>
                </a:solidFill>
              </a:defRPr>
            </a:lvl1pPr>
          </a:lstStyle>
          <a:p>
            <a:fld id="{8B4A9805-B67D-5D4A-85DC-C8E27BA9210B}" type="slidenum">
              <a:rPr lang="en-US" smtClean="0"/>
              <a:pPr/>
              <a:t>‹#›</a:t>
            </a:fld>
            <a:endParaRPr lang="en-US" dirty="0"/>
          </a:p>
        </p:txBody>
      </p:sp>
    </p:spTree>
    <p:extLst>
      <p:ext uri="{BB962C8B-B14F-4D97-AF65-F5344CB8AC3E}">
        <p14:creationId xmlns:p14="http://schemas.microsoft.com/office/powerpoint/2010/main" val="423412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60957"/>
            <a:ext cx="10515600" cy="624689"/>
          </a:xfrm>
        </p:spPr>
        <p:txBody>
          <a:bodyPr>
            <a:normAutofit/>
          </a:bodyPr>
          <a:lstStyle>
            <a:lvl1pPr algn="ctr">
              <a:defRPr sz="2400">
                <a:solidFill>
                  <a:srgbClr val="007B80"/>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sz="1125">
                <a:solidFill>
                  <a:schemeClr val="tx1"/>
                </a:solidFill>
              </a:defRPr>
            </a:lvl1pPr>
          </a:lstStyle>
          <a:p>
            <a:fld id="{2EDA089A-53A7-3F43-88BD-596888B644C3}" type="datetimeFigureOut">
              <a:rPr lang="en-US" smtClean="0"/>
              <a:pPr/>
              <a:t>12/12/24</a:t>
            </a:fld>
            <a:endParaRPr lang="en-US" dirty="0"/>
          </a:p>
        </p:txBody>
      </p:sp>
      <p:sp>
        <p:nvSpPr>
          <p:cNvPr id="4" name="Footer Placeholder 3"/>
          <p:cNvSpPr>
            <a:spLocks noGrp="1"/>
          </p:cNvSpPr>
          <p:nvPr>
            <p:ph type="ftr" sz="quarter" idx="11"/>
          </p:nvPr>
        </p:nvSpPr>
        <p:spPr/>
        <p:txBody>
          <a:bodyPr/>
          <a:lstStyle>
            <a:lvl1pPr>
              <a:defRPr sz="1125">
                <a:solidFill>
                  <a:schemeClr val="tx1"/>
                </a:solidFill>
              </a:defRPr>
            </a:lvl1pPr>
          </a:lstStyle>
          <a:p>
            <a:endParaRPr lang="en-US" dirty="0"/>
          </a:p>
        </p:txBody>
      </p:sp>
      <p:sp>
        <p:nvSpPr>
          <p:cNvPr id="5" name="Slide Number Placeholder 4"/>
          <p:cNvSpPr>
            <a:spLocks noGrp="1"/>
          </p:cNvSpPr>
          <p:nvPr>
            <p:ph type="sldNum" sz="quarter" idx="12"/>
          </p:nvPr>
        </p:nvSpPr>
        <p:spPr/>
        <p:txBody>
          <a:bodyPr/>
          <a:lstStyle>
            <a:lvl1pPr>
              <a:defRPr sz="1125">
                <a:solidFill>
                  <a:schemeClr val="tx1"/>
                </a:solidFill>
              </a:defRPr>
            </a:lvl1pPr>
          </a:lstStyle>
          <a:p>
            <a:fld id="{8B4A9805-B67D-5D4A-85DC-C8E27BA9210B}" type="slidenum">
              <a:rPr lang="en-US" smtClean="0"/>
              <a:pPr/>
              <a:t>‹#›</a:t>
            </a:fld>
            <a:endParaRPr lang="en-US" dirty="0"/>
          </a:p>
        </p:txBody>
      </p:sp>
      <p:cxnSp>
        <p:nvCxnSpPr>
          <p:cNvPr id="6" name="Straight Connector 5"/>
          <p:cNvCxnSpPr/>
          <p:nvPr userDrawn="1"/>
        </p:nvCxnSpPr>
        <p:spPr>
          <a:xfrm flipV="1">
            <a:off x="914402"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429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with description ">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solidFill>
                  <a:srgbClr val="007B80"/>
                </a:solidFill>
              </a:defRPr>
            </a:lvl1pPr>
          </a:lstStyle>
          <a:p>
            <a:r>
              <a:rPr lang="en-US"/>
              <a:t>Click to edit Master title style</a:t>
            </a:r>
            <a:endParaRPr lang="en-US" dirty="0"/>
          </a:p>
        </p:txBody>
      </p:sp>
      <p:sp>
        <p:nvSpPr>
          <p:cNvPr id="4" name="Text Placeholder 2"/>
          <p:cNvSpPr>
            <a:spLocks noGrp="1"/>
          </p:cNvSpPr>
          <p:nvPr>
            <p:ph type="body" sz="half" idx="2" hasCustomPrompt="1"/>
          </p:nvPr>
        </p:nvSpPr>
        <p:spPr>
          <a:xfrm>
            <a:off x="839788" y="2057400"/>
            <a:ext cx="3932237" cy="3811588"/>
          </a:xfrm>
        </p:spPr>
        <p:txBody>
          <a:bodyPr/>
          <a:lstStyle>
            <a:lvl1pPr marL="0" marR="0" indent="0" algn="l" defTabSz="685800" rtl="0" eaLnBrk="1" fontAlgn="auto" latinLnBrk="0" hangingPunct="1">
              <a:lnSpc>
                <a:spcPct val="90000"/>
              </a:lnSpc>
              <a:spcBef>
                <a:spcPts val="750"/>
              </a:spcBef>
              <a:spcAft>
                <a:spcPts val="0"/>
              </a:spcAft>
              <a:buClrTx/>
              <a:buSzTx/>
              <a:buFont typeface="Arial"/>
              <a:buNone/>
              <a:tabLst/>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marR="0" lvl="0" indent="0" algn="l" defTabSz="685800" rtl="0" eaLnBrk="1" fontAlgn="auto" latinLnBrk="0" hangingPunct="1">
              <a:lnSpc>
                <a:spcPct val="90000"/>
              </a:lnSpc>
              <a:spcBef>
                <a:spcPts val="750"/>
              </a:spcBef>
              <a:spcAft>
                <a:spcPts val="0"/>
              </a:spcAft>
              <a:buClrTx/>
              <a:buSzTx/>
              <a:buFont typeface="Arial"/>
              <a:buNone/>
              <a:tabLst/>
              <a:defRPr/>
            </a:pPr>
            <a:r>
              <a:rPr lang="en-US" dirty="0"/>
              <a:t>Click to add short description of video/audio content. Create unique link, ”Women in the 20th Century Video”.</a:t>
            </a:r>
          </a:p>
          <a:p>
            <a:pPr marL="0" marR="0" lvl="0" indent="0" algn="l" defTabSz="685800" rtl="0" eaLnBrk="1" fontAlgn="auto" latinLnBrk="0" hangingPunct="1">
              <a:lnSpc>
                <a:spcPct val="90000"/>
              </a:lnSpc>
              <a:spcBef>
                <a:spcPts val="750"/>
              </a:spcBef>
              <a:spcAft>
                <a:spcPts val="0"/>
              </a:spcAft>
              <a:buClrTx/>
              <a:buSzTx/>
              <a:buFont typeface="Arial"/>
              <a:buNone/>
              <a:tabLst/>
              <a:defRPr/>
            </a:pPr>
            <a:endParaRPr lang="en-US" dirty="0"/>
          </a:p>
        </p:txBody>
      </p:sp>
      <p:sp>
        <p:nvSpPr>
          <p:cNvPr id="12" name="Picture Placeholder 3"/>
          <p:cNvSpPr>
            <a:spLocks noGrp="1"/>
          </p:cNvSpPr>
          <p:nvPr>
            <p:ph type="pic" sz="quarter" idx="13" hasCustomPrompt="1"/>
          </p:nvPr>
        </p:nvSpPr>
        <p:spPr>
          <a:xfrm>
            <a:off x="5183189" y="954088"/>
            <a:ext cx="6170612" cy="4906962"/>
          </a:xfrm>
        </p:spPr>
        <p:txBody>
          <a:bodyPr/>
          <a:lstStyle/>
          <a:p>
            <a:r>
              <a:rPr lang="en-US" dirty="0"/>
              <a:t>Add Screenshot of the Video</a:t>
            </a:r>
          </a:p>
        </p:txBody>
      </p:sp>
      <p:sp>
        <p:nvSpPr>
          <p:cNvPr id="5" name="Date Placeholder 4"/>
          <p:cNvSpPr>
            <a:spLocks noGrp="1"/>
          </p:cNvSpPr>
          <p:nvPr>
            <p:ph type="dt" sz="half" idx="10"/>
          </p:nvPr>
        </p:nvSpPr>
        <p:spPr/>
        <p:txBody>
          <a:bodyPr/>
          <a:lstStyle>
            <a:lvl1pPr>
              <a:defRPr sz="1125">
                <a:solidFill>
                  <a:schemeClr val="tx1"/>
                </a:solidFill>
              </a:defRPr>
            </a:lvl1pPr>
          </a:lstStyle>
          <a:p>
            <a:fld id="{2EDA089A-53A7-3F43-88BD-596888B644C3}" type="datetimeFigureOut">
              <a:rPr lang="en-US" smtClean="0"/>
              <a:pPr/>
              <a:t>12/12/24</a:t>
            </a:fld>
            <a:endParaRPr lang="en-US" dirty="0"/>
          </a:p>
        </p:txBody>
      </p:sp>
      <p:sp>
        <p:nvSpPr>
          <p:cNvPr id="6" name="Footer Placeholder 5"/>
          <p:cNvSpPr>
            <a:spLocks noGrp="1"/>
          </p:cNvSpPr>
          <p:nvPr>
            <p:ph type="ftr" sz="quarter" idx="11"/>
          </p:nvPr>
        </p:nvSpPr>
        <p:spPr/>
        <p:txBody>
          <a:bodyPr/>
          <a:lstStyle>
            <a:lvl1pPr>
              <a:defRPr sz="1125">
                <a:solidFill>
                  <a:schemeClr val="tx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8B4A9805-B67D-5D4A-85DC-C8E27BA9210B}" type="slidenum">
              <a:rPr lang="en-US" smtClean="0"/>
              <a:pPr/>
              <a:t>‹#›</a:t>
            </a:fld>
            <a:endParaRPr lang="en-US" dirty="0"/>
          </a:p>
        </p:txBody>
      </p:sp>
      <p:cxnSp>
        <p:nvCxnSpPr>
          <p:cNvPr id="8" name="Straight Connector 7"/>
          <p:cNvCxnSpPr/>
          <p:nvPr userDrawn="1"/>
        </p:nvCxnSpPr>
        <p:spPr>
          <a:xfrm flipV="1">
            <a:off x="914401" y="2049683"/>
            <a:ext cx="3857624" cy="7719"/>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493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solidFill>
                  <a:srgbClr val="007B80"/>
                </a:solidFill>
              </a:defRPr>
            </a:lvl1pPr>
          </a:lstStyle>
          <a:p>
            <a:r>
              <a:rPr lang="en-US"/>
              <a:t>Click to edit Master title style</a:t>
            </a:r>
          </a:p>
        </p:txBody>
      </p:sp>
      <p:sp>
        <p:nvSpPr>
          <p:cNvPr id="4" name="Text Placeholder 2"/>
          <p:cNvSpPr>
            <a:spLocks noGrp="1"/>
          </p:cNvSpPr>
          <p:nvPr>
            <p:ph type="body" sz="half" idx="2"/>
          </p:nvPr>
        </p:nvSpPr>
        <p:spPr>
          <a:xfrm>
            <a:off x="839788" y="2230654"/>
            <a:ext cx="3932237" cy="346508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3" name="Picture Placeholder 3"/>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5" name="Date Placeholder 4"/>
          <p:cNvSpPr>
            <a:spLocks noGrp="1"/>
          </p:cNvSpPr>
          <p:nvPr>
            <p:ph type="dt" sz="half" idx="10"/>
          </p:nvPr>
        </p:nvSpPr>
        <p:spPr/>
        <p:txBody>
          <a:bodyPr/>
          <a:lstStyle>
            <a:lvl1pPr>
              <a:defRPr sz="1125">
                <a:solidFill>
                  <a:schemeClr val="tx1"/>
                </a:solidFill>
              </a:defRPr>
            </a:lvl1pPr>
          </a:lstStyle>
          <a:p>
            <a:fld id="{2EDA089A-53A7-3F43-88BD-596888B644C3}" type="datetimeFigureOut">
              <a:rPr lang="en-US" smtClean="0"/>
              <a:pPr/>
              <a:t>12/12/24</a:t>
            </a:fld>
            <a:endParaRPr lang="en-US" dirty="0"/>
          </a:p>
        </p:txBody>
      </p:sp>
      <p:sp>
        <p:nvSpPr>
          <p:cNvPr id="6" name="Footer Placeholder 5"/>
          <p:cNvSpPr>
            <a:spLocks noGrp="1"/>
          </p:cNvSpPr>
          <p:nvPr>
            <p:ph type="ftr" sz="quarter" idx="11"/>
          </p:nvPr>
        </p:nvSpPr>
        <p:spPr/>
        <p:txBody>
          <a:bodyPr/>
          <a:lstStyle>
            <a:lvl1pPr>
              <a:defRPr sz="1125">
                <a:solidFill>
                  <a:schemeClr val="tx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8B4A9805-B67D-5D4A-85DC-C8E27BA9210B}" type="slidenum">
              <a:rPr lang="en-US" smtClean="0"/>
              <a:pPr/>
              <a:t>‹#›</a:t>
            </a:fld>
            <a:endParaRPr lang="en-US" dirty="0"/>
          </a:p>
        </p:txBody>
      </p:sp>
      <p:cxnSp>
        <p:nvCxnSpPr>
          <p:cNvPr id="8" name="Straight Connector 7"/>
          <p:cNvCxnSpPr/>
          <p:nvPr userDrawn="1"/>
        </p:nvCxnSpPr>
        <p:spPr>
          <a:xfrm flipV="1">
            <a:off x="914401" y="2049683"/>
            <a:ext cx="3857624" cy="7719"/>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083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ccessible Display Equations">
    <p:bg>
      <p:bgPr>
        <a:solidFill>
          <a:srgbClr val="FFFFFF"/>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464F6C1-F2F9-594E-AEB6-953F8DE910C0}"/>
              </a:ext>
            </a:extLst>
          </p:cNvPr>
          <p:cNvSpPr>
            <a:spLocks noGrp="1"/>
          </p:cNvSpPr>
          <p:nvPr>
            <p:ph type="title"/>
          </p:nvPr>
        </p:nvSpPr>
        <p:spPr>
          <a:xfrm>
            <a:off x="838199" y="660401"/>
            <a:ext cx="10515600" cy="624689"/>
          </a:xfrm>
        </p:spPr>
        <p:txBody>
          <a:bodyPr>
            <a:normAutofit/>
          </a:bodyPr>
          <a:lstStyle>
            <a:lvl1pPr>
              <a:defRPr sz="2400">
                <a:solidFill>
                  <a:srgbClr val="007B80"/>
                </a:solidFill>
              </a:defRPr>
            </a:lvl1pPr>
          </a:lstStyle>
          <a:p>
            <a:r>
              <a:rPr lang="en-US"/>
              <a:t>Click to edit Master title style</a:t>
            </a:r>
            <a:endParaRPr lang="en-US" dirty="0"/>
          </a:p>
        </p:txBody>
      </p:sp>
      <p:sp>
        <p:nvSpPr>
          <p:cNvPr id="14" name="Content Placeholder 1">
            <a:extLst>
              <a:ext uri="{FF2B5EF4-FFF2-40B4-BE49-F238E27FC236}">
                <a16:creationId xmlns:a16="http://schemas.microsoft.com/office/drawing/2014/main" id="{266A8B3E-9539-4748-BDCD-9C3904F91034}"/>
              </a:ext>
            </a:extLst>
          </p:cNvPr>
          <p:cNvSpPr>
            <a:spLocks noGrp="1"/>
          </p:cNvSpPr>
          <p:nvPr>
            <p:ph sz="quarter" idx="10" hasCustomPrompt="1"/>
          </p:nvPr>
        </p:nvSpPr>
        <p:spPr>
          <a:xfrm>
            <a:off x="838200" y="1459431"/>
            <a:ext cx="11207496" cy="464058"/>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800">
                <a:latin typeface="+mj-lt"/>
                <a:ea typeface="Verdana" charset="0"/>
                <a:cs typeface="Verdana" charset="0"/>
              </a:defRPr>
            </a:lvl1pPr>
          </a:lstStyle>
          <a:p>
            <a:pPr lvl="0"/>
            <a:r>
              <a:rPr lang="en-US" dirty="0"/>
              <a:t>This is the first placeholder. Create equation and display below this placeholder. </a:t>
            </a:r>
          </a:p>
        </p:txBody>
      </p:sp>
      <p:sp>
        <p:nvSpPr>
          <p:cNvPr id="15" name="Content Placeholder 2">
            <a:extLst>
              <a:ext uri="{FF2B5EF4-FFF2-40B4-BE49-F238E27FC236}">
                <a16:creationId xmlns:a16="http://schemas.microsoft.com/office/drawing/2014/main" id="{B6847687-B6D3-6B4C-A086-0D3A7BDCC936}"/>
              </a:ext>
            </a:extLst>
          </p:cNvPr>
          <p:cNvSpPr>
            <a:spLocks noGrp="1"/>
          </p:cNvSpPr>
          <p:nvPr>
            <p:ph sz="quarter" idx="12" hasCustomPrompt="1"/>
          </p:nvPr>
        </p:nvSpPr>
        <p:spPr>
          <a:xfrm>
            <a:off x="838200" y="3024937"/>
            <a:ext cx="11207496" cy="464058"/>
          </a:xfrm>
        </p:spPr>
        <p:txBody>
          <a:bodyPr>
            <a:normAutofit/>
          </a:bodyPr>
          <a:lstStyle>
            <a:lvl1pPr marL="171450" marR="0" indent="-171450" algn="l" defTabSz="685800" rtl="0" eaLnBrk="1" fontAlgn="auto" latinLnBrk="0" hangingPunct="1">
              <a:lnSpc>
                <a:spcPct val="90000"/>
              </a:lnSpc>
              <a:spcBef>
                <a:spcPts val="750"/>
              </a:spcBef>
              <a:spcAft>
                <a:spcPts val="0"/>
              </a:spcAft>
              <a:buClrTx/>
              <a:buSzTx/>
              <a:buFont typeface="Arial"/>
              <a:buChar char="•"/>
              <a:tabLst/>
              <a:defRPr sz="1800">
                <a:latin typeface="+mj-lt"/>
                <a:ea typeface="Verdana" charset="0"/>
                <a:cs typeface="Verdana" charset="0"/>
              </a:defRPr>
            </a:lvl1pPr>
          </a:lstStyle>
          <a:p>
            <a:pPr lvl="0"/>
            <a:r>
              <a:rPr lang="en-US" dirty="0"/>
              <a:t>This is the second placeholder. Avoid inline equations. </a:t>
            </a:r>
          </a:p>
        </p:txBody>
      </p:sp>
      <p:sp>
        <p:nvSpPr>
          <p:cNvPr id="16" name="Content Placeholder 3">
            <a:extLst>
              <a:ext uri="{FF2B5EF4-FFF2-40B4-BE49-F238E27FC236}">
                <a16:creationId xmlns:a16="http://schemas.microsoft.com/office/drawing/2014/main" id="{19CB48E5-DB50-F74A-810F-D171B6B8F234}"/>
              </a:ext>
            </a:extLst>
          </p:cNvPr>
          <p:cNvSpPr>
            <a:spLocks noGrp="1"/>
          </p:cNvSpPr>
          <p:nvPr>
            <p:ph sz="quarter" idx="14" hasCustomPrompt="1"/>
          </p:nvPr>
        </p:nvSpPr>
        <p:spPr>
          <a:xfrm>
            <a:off x="838201" y="4590443"/>
            <a:ext cx="11207497" cy="891540"/>
          </a:xfrm>
        </p:spPr>
        <p:txBody>
          <a:bodyPr>
            <a:normAutofit/>
          </a:bodyPr>
          <a:lstStyle>
            <a:lvl1pPr>
              <a:defRPr sz="1800">
                <a:latin typeface="+mj-lt"/>
                <a:ea typeface="Verdana" charset="0"/>
                <a:cs typeface="Verdana" charset="0"/>
              </a:defRPr>
            </a:lvl1pPr>
          </a:lstStyle>
          <a:p>
            <a:pPr lvl="0"/>
            <a:r>
              <a:rPr lang="en-US" dirty="0"/>
              <a:t>This is the third placeholder. Check Reading Order. Compositor will flatten equations and add alt text to the image. </a:t>
            </a:r>
          </a:p>
        </p:txBody>
      </p:sp>
      <p:cxnSp>
        <p:nvCxnSpPr>
          <p:cNvPr id="6" name="Straight Connector 5"/>
          <p:cNvCxnSpPr/>
          <p:nvPr userDrawn="1"/>
        </p:nvCxnSpPr>
        <p:spPr>
          <a:xfrm flipV="1">
            <a:off x="914402" y="1257300"/>
            <a:ext cx="10387519" cy="25150"/>
          </a:xfrm>
          <a:prstGeom prst="line">
            <a:avLst/>
          </a:prstGeom>
          <a:ln>
            <a:solidFill>
              <a:srgbClr val="58697D"/>
            </a:solidFill>
          </a:ln>
        </p:spPr>
        <p:style>
          <a:lnRef idx="1">
            <a:schemeClr val="accent1"/>
          </a:lnRef>
          <a:fillRef idx="0">
            <a:schemeClr val="accent1"/>
          </a:fillRef>
          <a:effectRef idx="0">
            <a:schemeClr val="accent1"/>
          </a:effectRef>
          <a:fontRef idx="minor">
            <a:schemeClr val="tx1"/>
          </a:fontRef>
        </p:style>
      </p:cxnSp>
      <p:sp>
        <p:nvSpPr>
          <p:cNvPr id="7" name="Date Placeholder 2"/>
          <p:cNvSpPr>
            <a:spLocks noGrp="1"/>
          </p:cNvSpPr>
          <p:nvPr>
            <p:ph type="dt" sz="half" idx="15"/>
          </p:nvPr>
        </p:nvSpPr>
        <p:spPr>
          <a:xfrm>
            <a:off x="838200" y="6356352"/>
            <a:ext cx="2743200" cy="365125"/>
          </a:xfrm>
        </p:spPr>
        <p:txBody>
          <a:bodyPr/>
          <a:lstStyle>
            <a:lvl1pPr>
              <a:defRPr sz="1125">
                <a:solidFill>
                  <a:schemeClr val="tx1"/>
                </a:solidFill>
              </a:defRPr>
            </a:lvl1pPr>
          </a:lstStyle>
          <a:p>
            <a:fld id="{2EDA089A-53A7-3F43-88BD-596888B644C3}" type="datetimeFigureOut">
              <a:rPr lang="en-US" smtClean="0"/>
              <a:pPr/>
              <a:t>12/12/24</a:t>
            </a:fld>
            <a:endParaRPr lang="en-US" dirty="0"/>
          </a:p>
        </p:txBody>
      </p:sp>
      <p:sp>
        <p:nvSpPr>
          <p:cNvPr id="8" name="Footer Placeholder 3"/>
          <p:cNvSpPr>
            <a:spLocks noGrp="1"/>
          </p:cNvSpPr>
          <p:nvPr>
            <p:ph type="ftr" sz="quarter" idx="11"/>
          </p:nvPr>
        </p:nvSpPr>
        <p:spPr>
          <a:xfrm>
            <a:off x="4038600" y="6356352"/>
            <a:ext cx="4114800" cy="365125"/>
          </a:xfrm>
        </p:spPr>
        <p:txBody>
          <a:bodyPr/>
          <a:lstStyle>
            <a:lvl1pPr>
              <a:defRPr sz="1125">
                <a:solidFill>
                  <a:schemeClr val="tx1"/>
                </a:solidFill>
              </a:defRPr>
            </a:lvl1pPr>
          </a:lstStyle>
          <a:p>
            <a:endParaRPr lang="en-US" dirty="0"/>
          </a:p>
        </p:txBody>
      </p:sp>
      <p:sp>
        <p:nvSpPr>
          <p:cNvPr id="9" name="Slide Number Placeholder 4"/>
          <p:cNvSpPr>
            <a:spLocks noGrp="1"/>
          </p:cNvSpPr>
          <p:nvPr>
            <p:ph type="sldNum" sz="quarter" idx="16"/>
          </p:nvPr>
        </p:nvSpPr>
        <p:spPr>
          <a:xfrm>
            <a:off x="8610600" y="6356352"/>
            <a:ext cx="2743200" cy="365125"/>
          </a:xfrm>
        </p:spPr>
        <p:txBody>
          <a:bodyPr/>
          <a:lstStyle>
            <a:lvl1pPr>
              <a:defRPr>
                <a:solidFill>
                  <a:schemeClr val="tx1"/>
                </a:solidFill>
              </a:defRPr>
            </a:lvl1pPr>
          </a:lstStyle>
          <a:p>
            <a:fld id="{8B4A9805-B67D-5D4A-85DC-C8E27BA9210B}" type="slidenum">
              <a:rPr lang="en-US" smtClean="0"/>
              <a:pPr/>
              <a:t>‹#›</a:t>
            </a:fld>
            <a:endParaRPr lang="en-US" dirty="0"/>
          </a:p>
        </p:txBody>
      </p:sp>
    </p:spTree>
    <p:extLst>
      <p:ext uri="{BB962C8B-B14F-4D97-AF65-F5344CB8AC3E}">
        <p14:creationId xmlns:p14="http://schemas.microsoft.com/office/powerpoint/2010/main" val="2043214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DFDF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57763"/>
            <a:ext cx="10515600" cy="62468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EDA089A-53A7-3F43-88BD-596888B644C3}" type="datetimeFigureOut">
              <a:rPr lang="en-US" smtClean="0"/>
              <a:pPr/>
              <a:t>12/12/24</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B4A9805-B67D-5D4A-85DC-C8E27BA9210B}" type="slidenum">
              <a:rPr lang="en-US" smtClean="0"/>
              <a:pPr/>
              <a:t>‹#›</a:t>
            </a:fld>
            <a:endParaRPr lang="en-US" dirty="0"/>
          </a:p>
        </p:txBody>
      </p:sp>
    </p:spTree>
    <p:extLst>
      <p:ext uri="{BB962C8B-B14F-4D97-AF65-F5344CB8AC3E}">
        <p14:creationId xmlns:p14="http://schemas.microsoft.com/office/powerpoint/2010/main" val="2636910704"/>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6" r:id="rId12"/>
  </p:sldLayoutIdLst>
  <p:txStyles>
    <p:titleStyle>
      <a:lvl1pPr algn="l" defTabSz="685800" rtl="0" eaLnBrk="1" latinLnBrk="0" hangingPunct="1">
        <a:lnSpc>
          <a:spcPct val="90000"/>
        </a:lnSpc>
        <a:spcBef>
          <a:spcPct val="0"/>
        </a:spcBef>
        <a:buNone/>
        <a:defRPr sz="2700" b="1" i="0" kern="1200">
          <a:solidFill>
            <a:srgbClr val="2E445C"/>
          </a:solidFill>
          <a:latin typeface="Calibri" charset="0"/>
          <a:ea typeface="Calibri" charset="0"/>
          <a:cs typeface="Calibri" charset="0"/>
        </a:defRPr>
      </a:lvl1pPr>
    </p:titleStyle>
    <p:bodyStyle>
      <a:lvl1pPr marL="171450" indent="-171450" algn="l" defTabSz="685800" rtl="0" eaLnBrk="1" latinLnBrk="0" hangingPunct="1">
        <a:lnSpc>
          <a:spcPct val="90000"/>
        </a:lnSpc>
        <a:spcBef>
          <a:spcPts val="750"/>
        </a:spcBef>
        <a:buFont typeface="Arial"/>
        <a:buChar char="•"/>
        <a:defRPr sz="2100" kern="1200">
          <a:solidFill>
            <a:srgbClr val="58697D"/>
          </a:solidFill>
          <a:latin typeface="+mj-lt"/>
          <a:ea typeface="Calibri" charset="0"/>
          <a:cs typeface="Calibri" charset="0"/>
        </a:defRPr>
      </a:lvl1pPr>
      <a:lvl2pPr marL="514350" indent="-171450" algn="l" defTabSz="685800" rtl="0" eaLnBrk="1" latinLnBrk="0" hangingPunct="1">
        <a:lnSpc>
          <a:spcPct val="90000"/>
        </a:lnSpc>
        <a:spcBef>
          <a:spcPts val="375"/>
        </a:spcBef>
        <a:buFont typeface="Arial"/>
        <a:buChar char="•"/>
        <a:defRPr sz="1800" kern="1200">
          <a:solidFill>
            <a:srgbClr val="58697D"/>
          </a:solidFill>
          <a:latin typeface="+mj-lt"/>
          <a:ea typeface="Calibri" charset="0"/>
          <a:cs typeface="Calibri" charset="0"/>
        </a:defRPr>
      </a:lvl2pPr>
      <a:lvl3pPr marL="857250" indent="-171450" algn="l" defTabSz="685800" rtl="0" eaLnBrk="1" latinLnBrk="0" hangingPunct="1">
        <a:lnSpc>
          <a:spcPct val="90000"/>
        </a:lnSpc>
        <a:spcBef>
          <a:spcPts val="375"/>
        </a:spcBef>
        <a:buFont typeface="Arial"/>
        <a:buChar char="•"/>
        <a:defRPr sz="1500" kern="1200">
          <a:solidFill>
            <a:srgbClr val="58697D"/>
          </a:solidFill>
          <a:latin typeface="+mj-lt"/>
          <a:ea typeface="Calibri" charset="0"/>
          <a:cs typeface="Calibri" charset="0"/>
        </a:defRPr>
      </a:lvl3pPr>
      <a:lvl4pPr marL="1200150" indent="-171450" algn="l" defTabSz="685800" rtl="0" eaLnBrk="1" latinLnBrk="0" hangingPunct="1">
        <a:lnSpc>
          <a:spcPct val="90000"/>
        </a:lnSpc>
        <a:spcBef>
          <a:spcPts val="375"/>
        </a:spcBef>
        <a:buFont typeface="Arial"/>
        <a:buChar char="•"/>
        <a:defRPr sz="1350" kern="1200">
          <a:solidFill>
            <a:srgbClr val="58697D"/>
          </a:solidFill>
          <a:latin typeface="+mj-lt"/>
          <a:ea typeface="Calibri" charset="0"/>
          <a:cs typeface="Calibri" charset="0"/>
        </a:defRPr>
      </a:lvl4pPr>
      <a:lvl5pPr marL="1543050" indent="-171450" algn="l" defTabSz="685800" rtl="0" eaLnBrk="1" latinLnBrk="0" hangingPunct="1">
        <a:lnSpc>
          <a:spcPct val="90000"/>
        </a:lnSpc>
        <a:spcBef>
          <a:spcPts val="375"/>
        </a:spcBef>
        <a:buFont typeface="Arial"/>
        <a:buChar char="•"/>
        <a:defRPr sz="1350" kern="1200">
          <a:solidFill>
            <a:srgbClr val="58697D"/>
          </a:solidFill>
          <a:latin typeface="+mj-lt"/>
          <a:ea typeface="Calibri" charset="0"/>
          <a:cs typeface="Calibri"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15_0.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digital.wwnorton.com/macro5" TargetMode="Externa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Chapter 8</a:t>
            </a:r>
          </a:p>
        </p:txBody>
      </p:sp>
      <p:sp>
        <p:nvSpPr>
          <p:cNvPr id="5" name="Subtitle 4">
            <a:extLst>
              <a:ext uri="{FF2B5EF4-FFF2-40B4-BE49-F238E27FC236}">
                <a16:creationId xmlns:a16="http://schemas.microsoft.com/office/drawing/2014/main" id="{98491F3F-EDC1-E94C-90CA-8D870D7AC0CF}"/>
              </a:ext>
            </a:extLst>
          </p:cNvPr>
          <p:cNvSpPr>
            <a:spLocks noGrp="1"/>
          </p:cNvSpPr>
          <p:nvPr>
            <p:ph type="subTitle" idx="1"/>
          </p:nvPr>
        </p:nvSpPr>
        <p:spPr/>
        <p:txBody>
          <a:bodyPr/>
          <a:lstStyle/>
          <a:p>
            <a:r>
              <a:rPr lang="en-US" dirty="0"/>
              <a:t>Inflation</a:t>
            </a:r>
          </a:p>
        </p:txBody>
      </p:sp>
      <p:pic>
        <p:nvPicPr>
          <p:cNvPr id="7" name="Picture Placeholder 5" descr="A cover of the book Macroeconomics 6e by Charles I. Jones">
            <a:extLst>
              <a:ext uri="{FF2B5EF4-FFF2-40B4-BE49-F238E27FC236}">
                <a16:creationId xmlns:a16="http://schemas.microsoft.com/office/drawing/2014/main" id="{DC46284F-0F97-1AB7-7388-8D5D7E54ECD3}"/>
              </a:ext>
            </a:extLst>
          </p:cNvPr>
          <p:cNvPicPr>
            <a:picLocks noGrp="1" noChangeAspect="1"/>
          </p:cNvPicPr>
          <p:nvPr>
            <p:ph type="pic" sz="quarter" idx="13"/>
          </p:nvPr>
        </p:nvPicPr>
        <p:blipFill>
          <a:blip r:embed="rId3"/>
          <a:srcRect t="1058" b="1058"/>
          <a:stretch>
            <a:fillRect/>
          </a:stretch>
        </p:blipFill>
        <p:spPr>
          <a:prstGeom prst="rect">
            <a:avLst/>
          </a:prstGeom>
        </p:spPr>
      </p:pic>
      <p:sp>
        <p:nvSpPr>
          <p:cNvPr id="2" name="TextBox 1">
            <a:extLst>
              <a:ext uri="{FF2B5EF4-FFF2-40B4-BE49-F238E27FC236}">
                <a16:creationId xmlns:a16="http://schemas.microsoft.com/office/drawing/2014/main" id="{EE1B6921-2B35-D424-DE9D-01AA70645060}"/>
              </a:ext>
            </a:extLst>
          </p:cNvPr>
          <p:cNvSpPr txBox="1"/>
          <p:nvPr/>
        </p:nvSpPr>
        <p:spPr>
          <a:xfrm>
            <a:off x="8035163" y="6419441"/>
            <a:ext cx="2194832" cy="400110"/>
          </a:xfrm>
          <a:prstGeom prst="rect">
            <a:avLst/>
          </a:prstGeom>
          <a:noFill/>
        </p:spPr>
        <p:txBody>
          <a:bodyPr wrap="none" rtlCol="0">
            <a:spAutoFit/>
          </a:bodyPr>
          <a:lstStyle/>
          <a:p>
            <a:pPr algn="r"/>
            <a:r>
              <a:rPr lang="en-US" sz="1000" i="1" dirty="0">
                <a:solidFill>
                  <a:srgbClr val="2E445C"/>
                </a:solidFill>
                <a:latin typeface="Cambria" panose="02040503050406030204" pitchFamily="18" charset="0"/>
              </a:rPr>
              <a:t>Macroeconomics</a:t>
            </a:r>
            <a:r>
              <a:rPr lang="en-US" sz="1000" dirty="0">
                <a:solidFill>
                  <a:srgbClr val="2E445C"/>
                </a:solidFill>
                <a:latin typeface="Cambria" panose="02040503050406030204" pitchFamily="18" charset="0"/>
              </a:rPr>
              <a:t>, 6</a:t>
            </a:r>
            <a:r>
              <a:rPr lang="en-US" sz="1000" baseline="30000" dirty="0">
                <a:solidFill>
                  <a:srgbClr val="2E445C"/>
                </a:solidFill>
                <a:latin typeface="Cambria" panose="02040503050406030204" pitchFamily="18" charset="0"/>
              </a:rPr>
              <a:t>th</a:t>
            </a:r>
            <a:r>
              <a:rPr lang="en-US" sz="1000" dirty="0">
                <a:solidFill>
                  <a:srgbClr val="2E445C"/>
                </a:solidFill>
                <a:latin typeface="Cambria" panose="02040503050406030204" pitchFamily="18" charset="0"/>
              </a:rPr>
              <a:t> edition</a:t>
            </a:r>
          </a:p>
          <a:p>
            <a:pPr algn="r"/>
            <a:r>
              <a:rPr lang="en-US" sz="1000" dirty="0">
                <a:solidFill>
                  <a:srgbClr val="2E445C"/>
                </a:solidFill>
                <a:latin typeface="Cambria" panose="02040503050406030204" pitchFamily="18" charset="0"/>
              </a:rPr>
              <a:t>© 2024 by W. W. Norton &amp; Company</a:t>
            </a:r>
          </a:p>
        </p:txBody>
      </p:sp>
    </p:spTree>
    <p:extLst>
      <p:ext uri="{BB962C8B-B14F-4D97-AF65-F5344CB8AC3E}">
        <p14:creationId xmlns:p14="http://schemas.microsoft.com/office/powerpoint/2010/main" val="3812966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4"/>
          <p:cNvSpPr>
            <a:spLocks noGrp="1" noChangeArrowheads="1"/>
          </p:cNvSpPr>
          <p:nvPr>
            <p:ph type="title"/>
          </p:nvPr>
        </p:nvSpPr>
        <p:spPr/>
        <p:txBody>
          <a:bodyPr/>
          <a:lstStyle/>
          <a:p>
            <a:r>
              <a:rPr lang="en-US" altLang="en-US" dirty="0"/>
              <a:t>Measures of the Money Supply</a:t>
            </a:r>
            <a:r>
              <a:rPr lang="en-US" dirty="0"/>
              <a:t> </a:t>
            </a:r>
            <a:r>
              <a:rPr lang="en-US" sz="2400" dirty="0"/>
              <a:t>(</a:t>
            </a:r>
            <a:r>
              <a:rPr lang="en-US" altLang="en-US" sz="2400" dirty="0"/>
              <a:t>1 of 2)</a:t>
            </a:r>
          </a:p>
        </p:txBody>
      </p:sp>
      <p:sp>
        <p:nvSpPr>
          <p:cNvPr id="35842" name="Rectangle 5"/>
          <p:cNvSpPr>
            <a:spLocks noGrp="1" noChangeArrowheads="1"/>
          </p:cNvSpPr>
          <p:nvPr>
            <p:ph idx="1"/>
          </p:nvPr>
        </p:nvSpPr>
        <p:spPr>
          <a:xfrm>
            <a:off x="838200" y="1456793"/>
            <a:ext cx="10515600" cy="4755473"/>
          </a:xfrm>
        </p:spPr>
        <p:txBody>
          <a:bodyPr/>
          <a:lstStyle/>
          <a:p>
            <a:pPr>
              <a:lnSpc>
                <a:spcPct val="110000"/>
              </a:lnSpc>
              <a:spcBef>
                <a:spcPts val="1000"/>
              </a:spcBef>
            </a:pPr>
            <a:r>
              <a:rPr lang="en-US" altLang="en-US" dirty="0">
                <a:sym typeface="Times New Roman" panose="02020603050405020304" pitchFamily="18" charset="0"/>
              </a:rPr>
              <a:t>The monetary base includes currency and accounts (reserves).</a:t>
            </a:r>
          </a:p>
          <a:p>
            <a:pPr>
              <a:lnSpc>
                <a:spcPct val="110000"/>
              </a:lnSpc>
              <a:spcBef>
                <a:spcPts val="1000"/>
              </a:spcBef>
            </a:pPr>
            <a:r>
              <a:rPr lang="en-US" altLang="en-US" dirty="0">
                <a:sym typeface="Times New Roman" panose="02020603050405020304" pitchFamily="18" charset="0"/>
              </a:rPr>
              <a:t>Banks hold accounts with the economy</a:t>
            </a:r>
            <a:r>
              <a:rPr lang="ja-JP" altLang="en-US">
                <a:sym typeface="Times New Roman" panose="02020603050405020304" pitchFamily="18" charset="0"/>
              </a:rPr>
              <a:t>’</a:t>
            </a:r>
            <a:r>
              <a:rPr lang="en-US" altLang="ja-JP" dirty="0">
                <a:sym typeface="Times New Roman" panose="02020603050405020304" pitchFamily="18" charset="0"/>
              </a:rPr>
              <a:t>s central bank.</a:t>
            </a:r>
          </a:p>
          <a:p>
            <a:pPr>
              <a:lnSpc>
                <a:spcPct val="110000"/>
              </a:lnSpc>
              <a:spcBef>
                <a:spcPts val="1000"/>
              </a:spcBef>
            </a:pPr>
            <a:r>
              <a:rPr lang="en-US" altLang="ja-JP" dirty="0">
                <a:sym typeface="Times New Roman" panose="02020603050405020304" pitchFamily="18" charset="0"/>
              </a:rPr>
              <a:t>Under the Ample Reserves Framework, seen in the US and most major economies, the banking system holds ample reserves and earns interest on reserve balances.</a:t>
            </a:r>
          </a:p>
          <a:p>
            <a:pPr>
              <a:lnSpc>
                <a:spcPct val="110000"/>
              </a:lnSpc>
              <a:spcBef>
                <a:spcPts val="1000"/>
              </a:spcBef>
            </a:pPr>
            <a:endParaRPr lang="en-US" altLang="en-US" dirty="0">
              <a:sym typeface="Times New Roman" panose="02020603050405020304" pitchFamily="18" charset="0"/>
            </a:endParaRPr>
          </a:p>
          <a:p>
            <a:pPr lvl="1">
              <a:lnSpc>
                <a:spcPct val="110000"/>
              </a:lnSpc>
              <a:spcBef>
                <a:spcPts val="1000"/>
              </a:spcBef>
            </a:pPr>
            <a:endParaRPr lang="en-US" altLang="en-US" dirty="0">
              <a:sym typeface="Times New Roman" panose="02020603050405020304" pitchFamily="18" charset="0"/>
            </a:endParaRPr>
          </a:p>
        </p:txBody>
      </p:sp>
    </p:spTree>
  </p:cSld>
  <p:clrMapOvr>
    <a:masterClrMapping/>
  </p:clrMapOvr>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of the Money Supply </a:t>
            </a:r>
            <a:r>
              <a:rPr lang="en-US" sz="2400" dirty="0"/>
              <a:t>(2 of 2)</a:t>
            </a:r>
          </a:p>
        </p:txBody>
      </p:sp>
      <p:pic>
        <p:nvPicPr>
          <p:cNvPr id="6" name="Content Placeholder 5" descr="A table showing Different Measures of the Money Supply in January 2023  in billions of dollars. C, or Currency,  is 2,300 billion dollars. M B, or Monetary base equals currency plus reserves, was 5,300 billions of dollars. M 1, or currency plus demands deposits, e g, checking accounts, was 19,600 billions of dollars. M 2, or M 1 plus savings deposits and individual money market accounts, was 21,300 billions of dollars. Source: Federal Reserve Board of Governors, H 6 release.">
            <a:extLst>
              <a:ext uri="{FF2B5EF4-FFF2-40B4-BE49-F238E27FC236}">
                <a16:creationId xmlns:a16="http://schemas.microsoft.com/office/drawing/2014/main" id="{C4A9A61D-2E94-A249-9366-311CC8A53C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0068" y="1752600"/>
            <a:ext cx="8551863" cy="3777072"/>
          </a:xfr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4"/>
          <p:cNvSpPr>
            <a:spLocks noGrp="1" noChangeArrowheads="1"/>
          </p:cNvSpPr>
          <p:nvPr>
            <p:ph type="title"/>
          </p:nvPr>
        </p:nvSpPr>
        <p:spPr/>
        <p:txBody>
          <a:bodyPr/>
          <a:lstStyle/>
          <a:p>
            <a:r>
              <a:rPr lang="en-US" altLang="en-US" dirty="0"/>
              <a:t>Case Study: Digital Cash</a:t>
            </a:r>
          </a:p>
        </p:txBody>
      </p:sp>
      <p:sp>
        <p:nvSpPr>
          <p:cNvPr id="41986" name="Rectangle 5"/>
          <p:cNvSpPr>
            <a:spLocks noGrp="1" noChangeArrowheads="1"/>
          </p:cNvSpPr>
          <p:nvPr>
            <p:ph idx="1"/>
          </p:nvPr>
        </p:nvSpPr>
        <p:spPr>
          <a:xfrm>
            <a:off x="838200" y="1456793"/>
            <a:ext cx="10515600" cy="4755473"/>
          </a:xfrm>
        </p:spPr>
        <p:txBody>
          <a:bodyPr/>
          <a:lstStyle/>
          <a:p>
            <a:pPr>
              <a:lnSpc>
                <a:spcPct val="100000"/>
              </a:lnSpc>
              <a:spcBef>
                <a:spcPts val="1000"/>
              </a:spcBef>
              <a:buClr>
                <a:srgbClr val="58697D"/>
              </a:buClr>
              <a:buSzPts val="2800"/>
            </a:pPr>
            <a:r>
              <a:rPr lang="en-US" altLang="en-US" dirty="0">
                <a:latin typeface="Cambria" panose="02040503050406030204" pitchFamily="18" charset="0"/>
                <a:cs typeface="Calibri" charset="0"/>
                <a:sym typeface="Times New Roman" panose="02020603050405020304" pitchFamily="18" charset="0"/>
              </a:rPr>
              <a:t>Electronic forms of currency</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Debit cards, PayPal, travelers</a:t>
            </a:r>
            <a:r>
              <a:rPr lang="ja-JP" altLang="en-US" sz="2600">
                <a:latin typeface="Cambria" panose="02040503050406030204" pitchFamily="18" charset="0"/>
                <a:sym typeface="Times New Roman" panose="02020603050405020304" pitchFamily="18" charset="0"/>
              </a:rPr>
              <a:t>’</a:t>
            </a:r>
            <a:r>
              <a:rPr lang="en-US" altLang="ja-JP" sz="2600" dirty="0">
                <a:latin typeface="Cambria" panose="02040503050406030204" pitchFamily="18" charset="0"/>
                <a:sym typeface="Times New Roman" panose="02020603050405020304" pitchFamily="18" charset="0"/>
              </a:rPr>
              <a:t> checks, Venmo, Bitcoin</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Makes up most money in advanced economies</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noChangeArrowheads="1"/>
          </p:cNvSpPr>
          <p:nvPr>
            <p:ph type="title"/>
          </p:nvPr>
        </p:nvSpPr>
        <p:spPr/>
        <p:txBody>
          <a:bodyPr/>
          <a:lstStyle/>
          <a:p>
            <a:r>
              <a:rPr lang="en-US" altLang="en-US" dirty="0"/>
              <a:t>The Quantity Equation</a:t>
            </a:r>
          </a:p>
        </p:txBody>
      </p:sp>
      <mc:AlternateContent xmlns:mc="http://schemas.openxmlformats.org/markup-compatibility/2006" xmlns:a14="http://schemas.microsoft.com/office/drawing/2010/main">
        <mc:Choice Requires="a14">
          <p:sp>
            <p:nvSpPr>
              <p:cNvPr id="44035" name="Rectangle 6"/>
              <p:cNvSpPr>
                <a:spLocks noGrp="1" noChangeArrowheads="1"/>
              </p:cNvSpPr>
              <p:nvPr>
                <p:ph idx="1"/>
              </p:nvPr>
            </p:nvSpPr>
            <p:spPr>
              <a:xfrm>
                <a:off x="838200" y="1456793"/>
                <a:ext cx="10515600" cy="4755473"/>
              </a:xfrm>
            </p:spPr>
            <p:txBody>
              <a:bodyPr/>
              <a:lstStyle/>
              <a:p>
                <a:pPr>
                  <a:lnSpc>
                    <a:spcPct val="110000"/>
                  </a:lnSpc>
                  <a:spcBef>
                    <a:spcPts val="1000"/>
                  </a:spcBef>
                </a:pPr>
                <a:r>
                  <a:rPr lang="en-US" altLang="en-US" dirty="0">
                    <a:sym typeface="Times New Roman" panose="02020603050405020304" pitchFamily="18" charset="0"/>
                  </a:rPr>
                  <a:t>Connects money and inflation</a:t>
                </a:r>
              </a:p>
              <a:p>
                <a:pPr>
                  <a:lnSpc>
                    <a:spcPct val="110000"/>
                  </a:lnSpc>
                  <a:spcBef>
                    <a:spcPts val="1000"/>
                  </a:spcBef>
                </a:pPr>
                <a:r>
                  <a:rPr lang="en-US" altLang="en-US" dirty="0">
                    <a:sym typeface="Times New Roman" panose="02020603050405020304" pitchFamily="18" charset="0"/>
                  </a:rPr>
                  <a:t>Velocity of money</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The average number of times per year that each piece of paper currency is used in a transaction</a:t>
                </a:r>
              </a:p>
              <a:p>
                <a:pPr>
                  <a:lnSpc>
                    <a:spcPct val="110000"/>
                  </a:lnSpc>
                  <a:spcBef>
                    <a:spcPts val="1000"/>
                  </a:spcBef>
                </a:pPr>
                <a:r>
                  <a:rPr lang="en-US" altLang="en-US" dirty="0">
                    <a:sym typeface="Times New Roman" panose="02020603050405020304" pitchFamily="18" charset="0"/>
                  </a:rPr>
                  <a:t>The amount of money used in purchases is equal to nominal GDP.</a:t>
                </a:r>
              </a:p>
              <a:p>
                <a:pPr>
                  <a:lnSpc>
                    <a:spcPct val="110000"/>
                  </a:lnSpc>
                  <a:spcBef>
                    <a:spcPts val="1000"/>
                  </a:spcBef>
                </a:pPr>
                <a14:m>
                  <m:oMathPara xmlns:m="http://schemas.openxmlformats.org/officeDocument/2006/math">
                    <m:oMathParaPr>
                      <m:jc m:val="centerGroup"/>
                    </m:oMathParaPr>
                    <m:oMath xmlns:m="http://schemas.openxmlformats.org/officeDocument/2006/math">
                      <m:sSub>
                        <m:sSubPr>
                          <m:ctrlPr>
                            <a:rPr lang="en-US" altLang="en-US" i="1" smtClean="0">
                              <a:latin typeface="Cambria Math" panose="02040503050406030204" pitchFamily="18" charset="0"/>
                              <a:sym typeface="Times New Roman" panose="02020603050405020304" pitchFamily="18" charset="0"/>
                            </a:rPr>
                          </m:ctrlPr>
                        </m:sSubPr>
                        <m:e>
                          <m:r>
                            <a:rPr lang="en-US" altLang="en-US" b="0" i="1" smtClean="0">
                              <a:latin typeface="Cambria Math" panose="02040503050406030204" pitchFamily="18" charset="0"/>
                              <a:sym typeface="Times New Roman" panose="02020603050405020304" pitchFamily="18" charset="0"/>
                            </a:rPr>
                            <m:t>𝑀</m:t>
                          </m:r>
                        </m:e>
                        <m:sub>
                          <m:r>
                            <a:rPr lang="en-US" altLang="en-US" b="0" i="1" smtClean="0">
                              <a:latin typeface="Cambria Math" panose="02040503050406030204" pitchFamily="18" charset="0"/>
                              <a:sym typeface="Times New Roman" panose="02020603050405020304" pitchFamily="18" charset="0"/>
                            </a:rPr>
                            <m:t>𝑡</m:t>
                          </m:r>
                        </m:sub>
                      </m:sSub>
                      <m:sSub>
                        <m:sSubPr>
                          <m:ctrlPr>
                            <a:rPr lang="en-US" altLang="en-US" i="1" smtClean="0">
                              <a:latin typeface="Cambria Math" panose="02040503050406030204" pitchFamily="18" charset="0"/>
                              <a:sym typeface="Times New Roman" panose="02020603050405020304" pitchFamily="18" charset="0"/>
                            </a:rPr>
                          </m:ctrlPr>
                        </m:sSubPr>
                        <m:e>
                          <m:r>
                            <a:rPr lang="en-US" altLang="en-US" b="0" i="1" smtClean="0">
                              <a:latin typeface="Cambria Math" panose="02040503050406030204" pitchFamily="18" charset="0"/>
                              <a:sym typeface="Times New Roman" panose="02020603050405020304" pitchFamily="18" charset="0"/>
                            </a:rPr>
                            <m:t>𝑉</m:t>
                          </m:r>
                        </m:e>
                        <m:sub>
                          <m:r>
                            <a:rPr lang="en-US" altLang="en-US" b="0" i="1" smtClean="0">
                              <a:latin typeface="Cambria Math" panose="02040503050406030204" pitchFamily="18" charset="0"/>
                              <a:sym typeface="Times New Roman" panose="02020603050405020304" pitchFamily="18" charset="0"/>
                            </a:rPr>
                            <m:t>𝑡</m:t>
                          </m:r>
                        </m:sub>
                      </m:sSub>
                      <m:r>
                        <a:rPr lang="en-US" altLang="en-US" b="0" i="1" smtClean="0">
                          <a:latin typeface="Cambria Math" panose="02040503050406030204" pitchFamily="18" charset="0"/>
                          <a:sym typeface="Times New Roman" panose="02020603050405020304" pitchFamily="18" charset="0"/>
                        </a:rPr>
                        <m:t>=</m:t>
                      </m:r>
                      <m:sSub>
                        <m:sSubPr>
                          <m:ctrlPr>
                            <a:rPr lang="en-US" altLang="en-US" b="0" i="1" smtClean="0">
                              <a:latin typeface="Cambria Math" panose="02040503050406030204" pitchFamily="18" charset="0"/>
                              <a:sym typeface="Times New Roman" panose="02020603050405020304" pitchFamily="18" charset="0"/>
                            </a:rPr>
                          </m:ctrlPr>
                        </m:sSubPr>
                        <m:e>
                          <m:r>
                            <a:rPr lang="en-US" altLang="en-US" b="0" i="1" smtClean="0">
                              <a:latin typeface="Cambria Math" panose="02040503050406030204" pitchFamily="18" charset="0"/>
                              <a:sym typeface="Times New Roman" panose="02020603050405020304" pitchFamily="18" charset="0"/>
                            </a:rPr>
                            <m:t>𝑃</m:t>
                          </m:r>
                        </m:e>
                        <m:sub>
                          <m:r>
                            <a:rPr lang="en-US" altLang="en-US" b="0" i="1" smtClean="0">
                              <a:latin typeface="Cambria Math" panose="02040503050406030204" pitchFamily="18" charset="0"/>
                              <a:sym typeface="Times New Roman" panose="02020603050405020304" pitchFamily="18" charset="0"/>
                            </a:rPr>
                            <m:t>𝑡</m:t>
                          </m:r>
                        </m:sub>
                      </m:sSub>
                      <m:sSub>
                        <m:sSubPr>
                          <m:ctrlPr>
                            <a:rPr lang="en-US" altLang="en-US" b="0" i="1" smtClean="0">
                              <a:latin typeface="Cambria Math" panose="02040503050406030204" pitchFamily="18" charset="0"/>
                              <a:sym typeface="Times New Roman" panose="02020603050405020304" pitchFamily="18" charset="0"/>
                            </a:rPr>
                          </m:ctrlPr>
                        </m:sSubPr>
                        <m:e>
                          <m:r>
                            <a:rPr lang="en-US" altLang="en-US" b="0" i="1" smtClean="0">
                              <a:latin typeface="Cambria Math" panose="02040503050406030204" pitchFamily="18" charset="0"/>
                              <a:sym typeface="Times New Roman" panose="02020603050405020304" pitchFamily="18" charset="0"/>
                            </a:rPr>
                            <m:t>𝑌</m:t>
                          </m:r>
                        </m:e>
                        <m:sub>
                          <m:r>
                            <a:rPr lang="en-US" altLang="en-US" b="0" i="1" smtClean="0">
                              <a:latin typeface="Cambria Math" panose="02040503050406030204" pitchFamily="18" charset="0"/>
                              <a:sym typeface="Times New Roman" panose="02020603050405020304" pitchFamily="18" charset="0"/>
                            </a:rPr>
                            <m:t>𝑡</m:t>
                          </m:r>
                        </m:sub>
                      </m:sSub>
                    </m:oMath>
                  </m:oMathPara>
                </a14:m>
                <a:endParaRPr lang="en-US" altLang="en-US" dirty="0">
                  <a:sym typeface="Times New Roman" panose="02020603050405020304" pitchFamily="18" charset="0"/>
                </a:endParaRPr>
              </a:p>
            </p:txBody>
          </p:sp>
        </mc:Choice>
        <mc:Fallback xmlns="">
          <p:sp>
            <p:nvSpPr>
              <p:cNvPr id="44035" name="Rectangle 6"/>
              <p:cNvSpPr>
                <a:spLocks noGrp="1" noRot="1" noChangeAspect="1" noMove="1" noResize="1" noEditPoints="1" noAdjustHandles="1" noChangeArrowheads="1" noChangeShapeType="1" noTextEdit="1"/>
              </p:cNvSpPr>
              <p:nvPr>
                <p:ph idx="1"/>
              </p:nvPr>
            </p:nvSpPr>
            <p:spPr>
              <a:xfrm>
                <a:off x="838200" y="1456793"/>
                <a:ext cx="10515600" cy="4755473"/>
              </a:xfrm>
              <a:blipFill>
                <a:blip r:embed="rId3"/>
                <a:stretch>
                  <a:fillRect l="-1206" t="-1064"/>
                </a:stretch>
              </a:blipFill>
            </p:spPr>
            <p:txBody>
              <a:bodyPr/>
              <a:lstStyle/>
              <a:p>
                <a:r>
                  <a:rPr lang="en-US">
                    <a:noFill/>
                  </a:rPr>
                  <a:t> </a:t>
                </a:r>
              </a:p>
            </p:txBody>
          </p:sp>
        </mc:Fallback>
      </mc:AlternateContent>
      <p:grpSp>
        <p:nvGrpSpPr>
          <p:cNvPr id="5" name="Group 11" descr="Arrow labeled Velocity of money pointing to V sub t"/>
          <p:cNvGrpSpPr>
            <a:grpSpLocks/>
          </p:cNvGrpSpPr>
          <p:nvPr/>
        </p:nvGrpSpPr>
        <p:grpSpPr bwMode="auto">
          <a:xfrm>
            <a:off x="5046950" y="4578952"/>
            <a:ext cx="1535068" cy="1409018"/>
            <a:chOff x="1744319" y="1599653"/>
            <a:chExt cx="1674620" cy="1410481"/>
          </a:xfrm>
        </p:grpSpPr>
        <p:sp>
          <p:nvSpPr>
            <p:cNvPr id="44042" name="TextBox 12"/>
            <p:cNvSpPr txBox="1">
              <a:spLocks noChangeArrowheads="1"/>
            </p:cNvSpPr>
            <p:nvPr/>
          </p:nvSpPr>
          <p:spPr bwMode="auto">
            <a:xfrm>
              <a:off x="1744319" y="2135976"/>
              <a:ext cx="1674620" cy="874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lvl="1" indent="0" algn="ctr" defTabSz="685800" eaLnBrk="1" hangingPunct="1">
                <a:lnSpc>
                  <a:spcPct val="110000"/>
                </a:lnSpc>
                <a:spcBef>
                  <a:spcPts val="1000"/>
                </a:spcBef>
                <a:buClr>
                  <a:srgbClr val="58697D"/>
                </a:buClr>
                <a:buSzPts val="2800"/>
              </a:pPr>
              <a:r>
                <a:rPr lang="en-US" altLang="en-US" dirty="0">
                  <a:solidFill>
                    <a:srgbClr val="58697D"/>
                  </a:solidFill>
                  <a:latin typeface="+mj-lt"/>
                </a:rPr>
                <a:t>Velocity</a:t>
              </a:r>
              <a:br>
                <a:rPr lang="en-US" altLang="en-US" dirty="0">
                  <a:solidFill>
                    <a:srgbClr val="58697D"/>
                  </a:solidFill>
                  <a:latin typeface="+mj-lt"/>
                </a:rPr>
              </a:br>
              <a:r>
                <a:rPr lang="en-US" altLang="en-US" dirty="0">
                  <a:solidFill>
                    <a:srgbClr val="58697D"/>
                  </a:solidFill>
                  <a:latin typeface="+mj-lt"/>
                </a:rPr>
                <a:t>of money</a:t>
              </a:r>
            </a:p>
          </p:txBody>
        </p:sp>
        <p:cxnSp>
          <p:nvCxnSpPr>
            <p:cNvPr id="44043" name="Straight Arrow Connector 13"/>
            <p:cNvCxnSpPr>
              <a:cxnSpLocks noChangeShapeType="1"/>
            </p:cNvCxnSpPr>
            <p:nvPr/>
          </p:nvCxnSpPr>
          <p:spPr bwMode="auto">
            <a:xfrm flipV="1">
              <a:off x="2581629" y="1599653"/>
              <a:ext cx="1" cy="519247"/>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2" name="Group 11" descr="Arrow labeled Price level pointing to P sub t"/>
          <p:cNvGrpSpPr>
            <a:grpSpLocks/>
          </p:cNvGrpSpPr>
          <p:nvPr/>
        </p:nvGrpSpPr>
        <p:grpSpPr bwMode="auto">
          <a:xfrm>
            <a:off x="6501454" y="4578952"/>
            <a:ext cx="999884" cy="1407168"/>
            <a:chOff x="685800" y="991481"/>
            <a:chExt cx="999884" cy="1407531"/>
          </a:xfrm>
        </p:grpSpPr>
        <p:sp>
          <p:nvSpPr>
            <p:cNvPr id="44048" name="TextBox 12" descr="Arrow labeled Price level pointing to P sub t"/>
            <p:cNvSpPr txBox="1">
              <a:spLocks noChangeArrowheads="1"/>
            </p:cNvSpPr>
            <p:nvPr/>
          </p:nvSpPr>
          <p:spPr bwMode="auto">
            <a:xfrm>
              <a:off x="685800" y="1525471"/>
              <a:ext cx="999884" cy="873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lvl="1" indent="0" algn="ctr" defTabSz="685800" eaLnBrk="1" hangingPunct="1">
                <a:lnSpc>
                  <a:spcPct val="110000"/>
                </a:lnSpc>
                <a:spcBef>
                  <a:spcPts val="1000"/>
                </a:spcBef>
                <a:buClr>
                  <a:srgbClr val="58697D"/>
                </a:buClr>
                <a:buSzPts val="2800"/>
              </a:pPr>
              <a:r>
                <a:rPr lang="en-US" altLang="en-US" dirty="0">
                  <a:solidFill>
                    <a:srgbClr val="58697D"/>
                  </a:solidFill>
                  <a:latin typeface="+mj-lt"/>
                </a:rPr>
                <a:t>Price level</a:t>
              </a:r>
            </a:p>
          </p:txBody>
        </p:sp>
        <p:cxnSp>
          <p:nvCxnSpPr>
            <p:cNvPr id="44049" name="Straight Arrow Connector 13"/>
            <p:cNvCxnSpPr>
              <a:cxnSpLocks noChangeShapeType="1"/>
            </p:cNvCxnSpPr>
            <p:nvPr/>
          </p:nvCxnSpPr>
          <p:spPr bwMode="auto">
            <a:xfrm flipH="1" flipV="1">
              <a:off x="685800" y="991481"/>
              <a:ext cx="227857" cy="547085"/>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3" name="Group 11" descr="Arrow labeled Real GDP pointing to Y sub t"/>
          <p:cNvGrpSpPr>
            <a:grpSpLocks/>
          </p:cNvGrpSpPr>
          <p:nvPr/>
        </p:nvGrpSpPr>
        <p:grpSpPr bwMode="auto">
          <a:xfrm>
            <a:off x="6990811" y="4550716"/>
            <a:ext cx="1279391" cy="1449936"/>
            <a:chOff x="221681" y="1021790"/>
            <a:chExt cx="1375345" cy="1462095"/>
          </a:xfrm>
        </p:grpSpPr>
        <p:sp>
          <p:nvSpPr>
            <p:cNvPr id="44046" name="TextBox 12"/>
            <p:cNvSpPr txBox="1">
              <a:spLocks noChangeArrowheads="1"/>
            </p:cNvSpPr>
            <p:nvPr/>
          </p:nvSpPr>
          <p:spPr bwMode="auto">
            <a:xfrm>
              <a:off x="770499" y="1652473"/>
              <a:ext cx="826527" cy="83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dirty="0">
                  <a:solidFill>
                    <a:srgbClr val="58697D"/>
                  </a:solidFill>
                  <a:latin typeface="+mj-lt"/>
                </a:rPr>
                <a:t>Real GDP</a:t>
              </a:r>
            </a:p>
          </p:txBody>
        </p:sp>
        <p:cxnSp>
          <p:nvCxnSpPr>
            <p:cNvPr id="44047" name="Straight Arrow Connector 13"/>
            <p:cNvCxnSpPr>
              <a:cxnSpLocks noChangeShapeType="1"/>
            </p:cNvCxnSpPr>
            <p:nvPr/>
          </p:nvCxnSpPr>
          <p:spPr bwMode="auto">
            <a:xfrm flipH="1" flipV="1">
              <a:off x="221681" y="1021790"/>
              <a:ext cx="727605" cy="643885"/>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4" name="Group 11" descr="Arrow labeled Money supply pointing to M sub t"/>
          <p:cNvGrpSpPr>
            <a:grpSpLocks/>
          </p:cNvGrpSpPr>
          <p:nvPr/>
        </p:nvGrpSpPr>
        <p:grpSpPr bwMode="auto">
          <a:xfrm>
            <a:off x="3944600" y="4582351"/>
            <a:ext cx="1219200" cy="1498691"/>
            <a:chOff x="1905000" y="1503936"/>
            <a:chExt cx="1219200" cy="1499115"/>
          </a:xfrm>
        </p:grpSpPr>
        <p:sp>
          <p:nvSpPr>
            <p:cNvPr id="44044" name="TextBox 12"/>
            <p:cNvSpPr txBox="1">
              <a:spLocks noChangeArrowheads="1"/>
            </p:cNvSpPr>
            <p:nvPr/>
          </p:nvSpPr>
          <p:spPr bwMode="auto">
            <a:xfrm>
              <a:off x="1905000" y="2129552"/>
              <a:ext cx="1219200" cy="87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lvl="1" indent="0" algn="ctr" defTabSz="685800" eaLnBrk="1" hangingPunct="1">
                <a:lnSpc>
                  <a:spcPct val="110000"/>
                </a:lnSpc>
                <a:spcBef>
                  <a:spcPts val="1000"/>
                </a:spcBef>
                <a:buClr>
                  <a:srgbClr val="58697D"/>
                </a:buClr>
                <a:buSzPts val="2800"/>
              </a:pPr>
              <a:r>
                <a:rPr lang="en-US" altLang="en-US" dirty="0">
                  <a:solidFill>
                    <a:srgbClr val="58697D"/>
                  </a:solidFill>
                  <a:latin typeface="+mj-lt"/>
                </a:rPr>
                <a:t>Money supply</a:t>
              </a:r>
            </a:p>
          </p:txBody>
        </p:sp>
        <p:cxnSp>
          <p:nvCxnSpPr>
            <p:cNvPr id="44045" name="Straight Arrow Connector 13"/>
            <p:cNvCxnSpPr>
              <a:cxnSpLocks noChangeShapeType="1"/>
            </p:cNvCxnSpPr>
            <p:nvPr/>
          </p:nvCxnSpPr>
          <p:spPr bwMode="auto">
            <a:xfrm flipV="1">
              <a:off x="2590800" y="1503936"/>
              <a:ext cx="518082" cy="754899"/>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a:noFill/>
                </a14:hiddenFill>
              </a:ext>
            </a:extLst>
          </p:spPr>
        </p:cxn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4"/>
          <p:cNvSpPr>
            <a:spLocks noGrp="1" noChangeArrowheads="1"/>
          </p:cNvSpPr>
          <p:nvPr>
            <p:ph type="title"/>
          </p:nvPr>
        </p:nvSpPr>
        <p:spPr/>
        <p:txBody>
          <a:bodyPr/>
          <a:lstStyle/>
          <a:p>
            <a:r>
              <a:rPr lang="en-US" altLang="en-US" dirty="0"/>
              <a:t>The Classical Dichotomy and Constant Velocity </a:t>
            </a:r>
            <a:r>
              <a:rPr lang="en-US" sz="2400" dirty="0"/>
              <a:t>(</a:t>
            </a:r>
            <a:r>
              <a:rPr lang="en-US" altLang="en-US" sz="2400" dirty="0"/>
              <a:t>1 of 2)</a:t>
            </a:r>
          </a:p>
        </p:txBody>
      </p:sp>
      <mc:AlternateContent xmlns:mc="http://schemas.openxmlformats.org/markup-compatibility/2006" xmlns:a14="http://schemas.microsoft.com/office/drawing/2010/main">
        <mc:Choice Requires="a14">
          <p:sp>
            <p:nvSpPr>
              <p:cNvPr id="17411" name="Rectangle 5"/>
              <p:cNvSpPr>
                <a:spLocks noGrp="1" noChangeArrowheads="1"/>
              </p:cNvSpPr>
              <p:nvPr>
                <p:ph idx="1"/>
              </p:nvPr>
            </p:nvSpPr>
            <p:spPr>
              <a:xfrm>
                <a:off x="838200" y="1456793"/>
                <a:ext cx="10515600" cy="4755473"/>
              </a:xfrm>
            </p:spPr>
            <p:txBody>
              <a:bodyPr/>
              <a:lstStyle/>
              <a:p>
                <a:pPr>
                  <a:lnSpc>
                    <a:spcPct val="110000"/>
                  </a:lnSpc>
                  <a:spcBef>
                    <a:spcPts val="1000"/>
                  </a:spcBef>
                </a:pPr>
                <a:r>
                  <a:rPr lang="en-US" altLang="en-US" dirty="0">
                    <a:sym typeface="Times New Roman" panose="02020603050405020304" pitchFamily="18" charset="0"/>
                  </a:rPr>
                  <a:t>The classical dichotomy:</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In the long run, the real and nominal sides of the economy are completely separate.</a:t>
                </a:r>
              </a:p>
              <a:p>
                <a:pPr>
                  <a:lnSpc>
                    <a:spcPct val="110000"/>
                  </a:lnSpc>
                  <a:spcBef>
                    <a:spcPts val="1000"/>
                  </a:spcBef>
                </a:pPr>
                <a:r>
                  <a:rPr lang="en-US" altLang="en-US" dirty="0">
                    <a:sym typeface="Times New Roman" panose="02020603050405020304" pitchFamily="18" charset="0"/>
                  </a:rPr>
                  <a:t>In the quantity theory of money:</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Real GDP assumed as exogenously given</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Determined by real forces</a:t>
                </a:r>
              </a:p>
              <a:p>
                <a:pPr>
                  <a:lnSpc>
                    <a:spcPct val="110000"/>
                  </a:lnSpc>
                  <a:spcBef>
                    <a:spcPts val="1000"/>
                  </a:spcBef>
                </a:pPr>
                <a:r>
                  <a:rPr lang="en-US" altLang="en-US" dirty="0">
                    <a:sym typeface="Times New Roman" panose="02020603050405020304" pitchFamily="18" charset="0"/>
                  </a:rPr>
                  <a:t>In other words:</a:t>
                </a:r>
              </a:p>
              <a:p>
                <a:pPr>
                  <a:lnSpc>
                    <a:spcPct val="110000"/>
                  </a:lnSpc>
                  <a:spcBef>
                    <a:spcPts val="1000"/>
                  </a:spcBef>
                </a:pPr>
                <a14:m>
                  <m:oMathPara xmlns:m="http://schemas.openxmlformats.org/officeDocument/2006/math">
                    <m:oMathParaPr>
                      <m:jc m:val="centerGroup"/>
                    </m:oMathParaPr>
                    <m:oMath xmlns:m="http://schemas.openxmlformats.org/officeDocument/2006/math">
                      <m:sSub>
                        <m:sSubPr>
                          <m:ctrlPr>
                            <a:rPr lang="en-US" altLang="en-US" i="1" smtClean="0">
                              <a:latin typeface="Cambria Math" panose="02040503050406030204" pitchFamily="18" charset="0"/>
                              <a:sym typeface="Times New Roman" panose="02020603050405020304" pitchFamily="18" charset="0"/>
                            </a:rPr>
                          </m:ctrlPr>
                        </m:sSubPr>
                        <m:e>
                          <m:r>
                            <a:rPr lang="en-US" altLang="en-US" b="0" i="1" smtClean="0">
                              <a:latin typeface="Cambria Math" panose="02040503050406030204" pitchFamily="18" charset="0"/>
                              <a:sym typeface="Times New Roman" panose="02020603050405020304" pitchFamily="18" charset="0"/>
                            </a:rPr>
                            <m:t>𝑌</m:t>
                          </m:r>
                        </m:e>
                        <m:sub>
                          <m:r>
                            <a:rPr lang="en-US" altLang="en-US" b="0" i="1" smtClean="0">
                              <a:latin typeface="Cambria Math" panose="02040503050406030204" pitchFamily="18" charset="0"/>
                              <a:sym typeface="Times New Roman" panose="02020603050405020304" pitchFamily="18" charset="0"/>
                            </a:rPr>
                            <m:t>𝑡</m:t>
                          </m:r>
                        </m:sub>
                      </m:sSub>
                      <m:r>
                        <a:rPr lang="en-US" altLang="en-US" b="0" i="1" smtClean="0">
                          <a:latin typeface="Cambria Math" panose="02040503050406030204" pitchFamily="18" charset="0"/>
                          <a:sym typeface="Times New Roman" panose="02020603050405020304" pitchFamily="18" charset="0"/>
                        </a:rPr>
                        <m:t>=</m:t>
                      </m:r>
                      <m:sSub>
                        <m:sSubPr>
                          <m:ctrlPr>
                            <a:rPr lang="en-US" altLang="en-US" b="0" i="1" smtClean="0">
                              <a:latin typeface="Cambria Math" panose="02040503050406030204" pitchFamily="18" charset="0"/>
                              <a:sym typeface="Times New Roman" panose="02020603050405020304" pitchFamily="18" charset="0"/>
                            </a:rPr>
                          </m:ctrlPr>
                        </m:sSubPr>
                        <m:e>
                          <m:acc>
                            <m:accPr>
                              <m:chr m:val="̅"/>
                              <m:ctrlPr>
                                <a:rPr lang="en-US" altLang="en-US" b="0" i="1" smtClean="0">
                                  <a:latin typeface="Cambria Math" panose="02040503050406030204" pitchFamily="18" charset="0"/>
                                  <a:sym typeface="Times New Roman" panose="02020603050405020304" pitchFamily="18" charset="0"/>
                                </a:rPr>
                              </m:ctrlPr>
                            </m:accPr>
                            <m:e>
                              <m:r>
                                <a:rPr lang="en-US" altLang="en-US" b="0" i="1" smtClean="0">
                                  <a:latin typeface="Cambria Math" panose="02040503050406030204" pitchFamily="18" charset="0"/>
                                  <a:sym typeface="Times New Roman" panose="02020603050405020304" pitchFamily="18" charset="0"/>
                                </a:rPr>
                                <m:t>𝑌</m:t>
                              </m:r>
                            </m:e>
                          </m:acc>
                        </m:e>
                        <m:sub>
                          <m:r>
                            <a:rPr lang="en-US" altLang="en-US" b="0" i="1" smtClean="0">
                              <a:latin typeface="Cambria Math" panose="02040503050406030204" pitchFamily="18" charset="0"/>
                              <a:sym typeface="Times New Roman" panose="02020603050405020304" pitchFamily="18" charset="0"/>
                            </a:rPr>
                            <m:t>𝑡</m:t>
                          </m:r>
                        </m:sub>
                      </m:sSub>
                    </m:oMath>
                  </m:oMathPara>
                </a14:m>
                <a:endParaRPr lang="en-US" altLang="en-US" dirty="0">
                  <a:sym typeface="Times New Roman" panose="02020603050405020304" pitchFamily="18" charset="0"/>
                </a:endParaRPr>
              </a:p>
              <a:p>
                <a:pPr lvl="1">
                  <a:lnSpc>
                    <a:spcPct val="110000"/>
                  </a:lnSpc>
                  <a:spcBef>
                    <a:spcPts val="1000"/>
                  </a:spcBef>
                </a:pPr>
                <a:endParaRPr lang="en-US" altLang="en-US" dirty="0">
                  <a:sym typeface="Times New Roman" panose="02020603050405020304" pitchFamily="18" charset="0"/>
                </a:endParaRPr>
              </a:p>
            </p:txBody>
          </p:sp>
        </mc:Choice>
        <mc:Fallback xmlns="">
          <p:sp>
            <p:nvSpPr>
              <p:cNvPr id="17411" name="Rectangle 5"/>
              <p:cNvSpPr>
                <a:spLocks noGrp="1" noRot="1" noChangeAspect="1" noMove="1" noResize="1" noEditPoints="1" noAdjustHandles="1" noChangeArrowheads="1" noChangeShapeType="1" noTextEdit="1"/>
              </p:cNvSpPr>
              <p:nvPr>
                <p:ph idx="1"/>
              </p:nvPr>
            </p:nvSpPr>
            <p:spPr>
              <a:xfrm>
                <a:off x="838200" y="1456793"/>
                <a:ext cx="10515600" cy="4755473"/>
              </a:xfrm>
              <a:blipFill>
                <a:blip r:embed="rId3"/>
                <a:stretch>
                  <a:fillRect l="-1206" t="-1064"/>
                </a:stretch>
              </a:blipFill>
            </p:spPr>
            <p:txBody>
              <a:bodyPr/>
              <a:lstStyle/>
              <a:p>
                <a:r>
                  <a:rPr lang="en-US">
                    <a:noFill/>
                  </a:rPr>
                  <a:t> </a:t>
                </a:r>
              </a:p>
            </p:txBody>
          </p:sp>
        </mc:Fallback>
      </mc:AlternateContent>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The Classical Dichotomy and Constant Velocity</a:t>
            </a:r>
            <a:r>
              <a:rPr lang="en-US" dirty="0"/>
              <a:t> </a:t>
            </a:r>
            <a:r>
              <a:rPr lang="en-US" sz="2400" dirty="0"/>
              <a:t>(</a:t>
            </a:r>
            <a:r>
              <a:rPr lang="en-US" altLang="en-US" sz="2400" dirty="0"/>
              <a:t>2 of 2) </a:t>
            </a:r>
            <a:endParaRPr lang="en-US" sz="2400" dirty="0"/>
          </a:p>
        </p:txBody>
      </p:sp>
      <mc:AlternateContent xmlns:mc="http://schemas.openxmlformats.org/markup-compatibility/2006" xmlns:a14="http://schemas.microsoft.com/office/drawing/2010/main">
        <mc:Choice Requires="a14">
          <p:sp>
            <p:nvSpPr>
              <p:cNvPr id="19458" name="Rectangle 5"/>
              <p:cNvSpPr>
                <a:spLocks noGrp="1" noChangeArrowheads="1"/>
              </p:cNvSpPr>
              <p:nvPr>
                <p:ph idx="1"/>
              </p:nvPr>
            </p:nvSpPr>
            <p:spPr>
              <a:xfrm>
                <a:off x="838200" y="1456793"/>
                <a:ext cx="10515600" cy="4755473"/>
              </a:xfrm>
            </p:spPr>
            <p:txBody>
              <a:bodyPr>
                <a:normAutofit lnSpcReduction="10000"/>
              </a:bodyPr>
              <a:lstStyle/>
              <a:p>
                <a:pPr>
                  <a:lnSpc>
                    <a:spcPct val="110000"/>
                  </a:lnSpc>
                  <a:spcBef>
                    <a:spcPts val="1000"/>
                  </a:spcBef>
                </a:pPr>
                <a:r>
                  <a:rPr lang="en-US" altLang="en-US" dirty="0">
                    <a:sym typeface="Times New Roman" panose="02020603050405020304" pitchFamily="18" charset="0"/>
                  </a:rPr>
                  <a:t>The velocity of money:</a:t>
                </a:r>
              </a:p>
              <a:p>
                <a:pPr marL="342900" lvl="1" indent="-342900">
                  <a:lnSpc>
                    <a:spcPct val="11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Exogenously given constant</a:t>
                </a:r>
              </a:p>
              <a:p>
                <a:pPr marL="342900" lvl="1" indent="-342900">
                  <a:lnSpc>
                    <a:spcPct val="11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Assumed to be constant over time</a:t>
                </a:r>
              </a:p>
              <a:p>
                <a:pPr algn="ctr">
                  <a:lnSpc>
                    <a:spcPct val="110000"/>
                  </a:lnSpc>
                  <a:spcBef>
                    <a:spcPts val="1000"/>
                  </a:spcBef>
                </a:pPr>
                <a14:m>
                  <m:oMath xmlns:m="http://schemas.openxmlformats.org/officeDocument/2006/math">
                    <m:sSub>
                      <m:sSubPr>
                        <m:ctrlPr>
                          <a:rPr lang="en-US" altLang="en-US" i="1" smtClean="0">
                            <a:latin typeface="Cambria Math" panose="02040503050406030204" pitchFamily="18" charset="0"/>
                            <a:sym typeface="Times New Roman" panose="02020603050405020304" pitchFamily="18" charset="0"/>
                          </a:rPr>
                        </m:ctrlPr>
                      </m:sSubPr>
                      <m:e>
                        <m:r>
                          <a:rPr lang="en-US" altLang="en-US" b="0" i="1" smtClean="0">
                            <a:latin typeface="Cambria Math" panose="02040503050406030204" pitchFamily="18" charset="0"/>
                            <a:sym typeface="Times New Roman" panose="02020603050405020304" pitchFamily="18" charset="0"/>
                          </a:rPr>
                          <m:t>𝑉</m:t>
                        </m:r>
                      </m:e>
                      <m:sub>
                        <m:r>
                          <a:rPr lang="en-US" altLang="en-US" b="0" i="1" smtClean="0">
                            <a:latin typeface="Cambria Math" panose="02040503050406030204" pitchFamily="18" charset="0"/>
                            <a:sym typeface="Times New Roman" panose="02020603050405020304" pitchFamily="18" charset="0"/>
                          </a:rPr>
                          <m:t>𝑡</m:t>
                        </m:r>
                      </m:sub>
                    </m:sSub>
                    <m:r>
                      <a:rPr lang="en-US" altLang="en-US" b="0" i="1" smtClean="0">
                        <a:latin typeface="Cambria Math" panose="02040503050406030204" pitchFamily="18" charset="0"/>
                        <a:sym typeface="Times New Roman" panose="02020603050405020304" pitchFamily="18" charset="0"/>
                      </a:rPr>
                      <m:t>=</m:t>
                    </m:r>
                  </m:oMath>
                </a14:m>
                <a:r>
                  <a:rPr lang="en-US" altLang="en-US" dirty="0">
                    <a:sym typeface="Times New Roman" panose="02020603050405020304" pitchFamily="18" charset="0"/>
                  </a:rPr>
                  <a:t> </a:t>
                </a:r>
                <a14:m>
                  <m:oMath xmlns:m="http://schemas.openxmlformats.org/officeDocument/2006/math">
                    <m:bar>
                      <m:barPr>
                        <m:pos m:val="top"/>
                        <m:ctrlPr>
                          <a:rPr lang="en-US" altLang="en-US" i="1">
                            <a:latin typeface="Cambria Math" panose="02040503050406030204" pitchFamily="18" charset="0"/>
                            <a:sym typeface="Times New Roman" panose="02020603050405020304" pitchFamily="18" charset="0"/>
                          </a:rPr>
                        </m:ctrlPr>
                      </m:barPr>
                      <m:e>
                        <m:r>
                          <a:rPr lang="en-US" altLang="en-US" i="1">
                            <a:latin typeface="Cambria Math" panose="02040503050406030204" pitchFamily="18" charset="0"/>
                            <a:sym typeface="Times New Roman" panose="02020603050405020304" pitchFamily="18" charset="0"/>
                          </a:rPr>
                          <m:t>𝑉</m:t>
                        </m:r>
                      </m:e>
                    </m:bar>
                  </m:oMath>
                </a14:m>
                <a:endParaRPr lang="en-US" altLang="en-US" dirty="0">
                  <a:sym typeface="Times New Roman" panose="02020603050405020304" pitchFamily="18" charset="0"/>
                </a:endParaRPr>
              </a:p>
              <a:p>
                <a:pPr>
                  <a:lnSpc>
                    <a:spcPct val="110000"/>
                  </a:lnSpc>
                  <a:spcBef>
                    <a:spcPts val="1000"/>
                  </a:spcBef>
                </a:pPr>
                <a:r>
                  <a:rPr lang="en-US" altLang="en-US" dirty="0">
                    <a:sym typeface="Times New Roman" panose="02020603050405020304" pitchFamily="18" charset="0"/>
                  </a:rPr>
                  <a:t>The money supply:</a:t>
                </a:r>
              </a:p>
              <a:p>
                <a:pPr marL="342900" lvl="1" indent="-342900">
                  <a:lnSpc>
                    <a:spcPct val="12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Determined by the central bank</a:t>
                </a:r>
              </a:p>
              <a:p>
                <a:pPr marL="342900" lvl="1" indent="-342900">
                  <a:lnSpc>
                    <a:spcPct val="12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Monetary policy exogenously given</a:t>
                </a:r>
              </a:p>
              <a:p>
                <a:pPr marL="258365" lvl="1" indent="0" algn="ctr">
                  <a:lnSpc>
                    <a:spcPct val="110000"/>
                  </a:lnSpc>
                  <a:spcBef>
                    <a:spcPts val="1000"/>
                  </a:spcBef>
                  <a:buNone/>
                </a:pPr>
                <a14:m>
                  <m:oMath xmlns:m="http://schemas.openxmlformats.org/officeDocument/2006/math">
                    <m:sSub>
                      <m:sSubPr>
                        <m:ctrlPr>
                          <a:rPr lang="en-US" altLang="en-US" i="1" smtClean="0">
                            <a:latin typeface="Cambria Math" panose="02040503050406030204" pitchFamily="18" charset="0"/>
                            <a:sym typeface="Times New Roman" panose="02020603050405020304" pitchFamily="18" charset="0"/>
                          </a:rPr>
                        </m:ctrlPr>
                      </m:sSubPr>
                      <m:e>
                        <m:r>
                          <a:rPr lang="en-US" altLang="en-US" b="0" i="1" smtClean="0">
                            <a:latin typeface="Cambria Math" panose="02040503050406030204" pitchFamily="18" charset="0"/>
                            <a:sym typeface="Times New Roman" panose="02020603050405020304" pitchFamily="18" charset="0"/>
                          </a:rPr>
                          <m:t>𝑀</m:t>
                        </m:r>
                      </m:e>
                      <m:sub>
                        <m:r>
                          <a:rPr lang="en-US" altLang="en-US" b="0" i="1" smtClean="0">
                            <a:latin typeface="Cambria Math" panose="02040503050406030204" pitchFamily="18" charset="0"/>
                            <a:sym typeface="Times New Roman" panose="02020603050405020304" pitchFamily="18" charset="0"/>
                          </a:rPr>
                          <m:t>𝑡</m:t>
                        </m:r>
                      </m:sub>
                    </m:sSub>
                    <m:r>
                      <a:rPr lang="en-US" altLang="en-US" b="0" i="1" smtClean="0">
                        <a:latin typeface="Cambria Math" panose="02040503050406030204" pitchFamily="18" charset="0"/>
                        <a:sym typeface="Times New Roman" panose="02020603050405020304" pitchFamily="18" charset="0"/>
                      </a:rPr>
                      <m:t>=</m:t>
                    </m:r>
                    <m:bar>
                      <m:barPr>
                        <m:pos m:val="top"/>
                        <m:ctrlPr>
                          <a:rPr lang="en-US" altLang="en-US" i="1">
                            <a:latin typeface="Cambria Math" panose="02040503050406030204" pitchFamily="18" charset="0"/>
                            <a:sym typeface="Times New Roman" panose="02020603050405020304" pitchFamily="18" charset="0"/>
                          </a:rPr>
                        </m:ctrlPr>
                      </m:barPr>
                      <m:e>
                        <m:r>
                          <a:rPr lang="en-US" altLang="en-US" b="0" i="1" smtClean="0">
                            <a:latin typeface="Cambria Math"/>
                            <a:sym typeface="Times New Roman" panose="02020603050405020304" pitchFamily="18" charset="0"/>
                          </a:rPr>
                          <m:t>𝑀</m:t>
                        </m:r>
                      </m:e>
                    </m:bar>
                  </m:oMath>
                </a14:m>
                <a:r>
                  <a:rPr lang="en-US" altLang="en-US" i="1" baseline="-25000" dirty="0">
                    <a:sym typeface="Times New Roman" panose="02020603050405020304" pitchFamily="18" charset="0"/>
                  </a:rPr>
                  <a:t>t</a:t>
                </a:r>
                <a:endParaRPr lang="en-US" altLang="en-US" i="1" dirty="0">
                  <a:sym typeface="Times New Roman" panose="02020603050405020304" pitchFamily="18" charset="0"/>
                </a:endParaRPr>
              </a:p>
              <a:p>
                <a:pPr>
                  <a:lnSpc>
                    <a:spcPct val="110000"/>
                  </a:lnSpc>
                  <a:spcBef>
                    <a:spcPts val="1000"/>
                  </a:spcBef>
                </a:pPr>
                <a:endParaRPr lang="en-US" altLang="en-US" dirty="0">
                  <a:sym typeface="Times New Roman" panose="02020603050405020304" pitchFamily="18" charset="0"/>
                </a:endParaRPr>
              </a:p>
              <a:p>
                <a:pPr>
                  <a:lnSpc>
                    <a:spcPct val="110000"/>
                  </a:lnSpc>
                  <a:spcBef>
                    <a:spcPts val="1000"/>
                  </a:spcBef>
                </a:pPr>
                <a:endParaRPr lang="en-US" altLang="en-US" dirty="0">
                  <a:sym typeface="Times New Roman" panose="02020603050405020304" pitchFamily="18" charset="0"/>
                </a:endParaRPr>
              </a:p>
            </p:txBody>
          </p:sp>
        </mc:Choice>
        <mc:Fallback xmlns="">
          <p:sp>
            <p:nvSpPr>
              <p:cNvPr id="19458" name="Rectangle 5"/>
              <p:cNvSpPr>
                <a:spLocks noGrp="1" noRot="1" noChangeAspect="1" noMove="1" noResize="1" noEditPoints="1" noAdjustHandles="1" noChangeArrowheads="1" noChangeShapeType="1" noTextEdit="1"/>
              </p:cNvSpPr>
              <p:nvPr>
                <p:ph idx="1"/>
              </p:nvPr>
            </p:nvSpPr>
            <p:spPr>
              <a:xfrm>
                <a:off x="838200" y="1456793"/>
                <a:ext cx="10515600" cy="4755473"/>
              </a:xfrm>
              <a:blipFill>
                <a:blip r:embed="rId3"/>
                <a:stretch>
                  <a:fillRect l="-1206" t="-1330"/>
                </a:stretch>
              </a:blipFill>
            </p:spPr>
            <p:txBody>
              <a:bodyPr/>
              <a:lstStyle/>
              <a:p>
                <a:r>
                  <a:rPr lang="en-US">
                    <a:noFill/>
                  </a:rPr>
                  <a:t> </a:t>
                </a:r>
              </a:p>
            </p:txBody>
          </p:sp>
        </mc:Fallback>
      </mc:AlternateContent>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Quantity Theory of Money</a:t>
            </a:r>
          </a:p>
        </p:txBody>
      </p:sp>
      <p:pic>
        <p:nvPicPr>
          <p:cNvPr id="7" name="Content Placeholder 6" descr="A table shows The Quantity Theory of Money: 4 Equations and 4 Unknowns. The endogenous variables are M sub t, V sub t, P sub t, and Y sub t. The quantity equation is M sub t times V sub t equals P sub t times Y sub t. The Real G D P from growth model, classical dichotomy, is Y sub t equals Y bar sub t. Exogenous and constant velocity is V sub t equals V bar. Exogenous money supply is M sub t equals M bar sub t. The exogenous variables slash parameters are M bar sub t, V bar, and Y bar sub t.">
            <a:extLst>
              <a:ext uri="{FF2B5EF4-FFF2-40B4-BE49-F238E27FC236}">
                <a16:creationId xmlns:a16="http://schemas.microsoft.com/office/drawing/2014/main" id="{B14609F4-6A21-E016-82EF-2D20CBEC8B5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0068" y="1905000"/>
            <a:ext cx="8551863" cy="3670174"/>
          </a:xfr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5"/>
          <p:cNvSpPr>
            <a:spLocks noGrp="1" noChangeArrowheads="1"/>
          </p:cNvSpPr>
          <p:nvPr>
            <p:ph type="title"/>
          </p:nvPr>
        </p:nvSpPr>
        <p:spPr/>
        <p:txBody>
          <a:bodyPr/>
          <a:lstStyle/>
          <a:p>
            <a:r>
              <a:rPr lang="en-US" altLang="en-US" dirty="0"/>
              <a:t>The Quantity Theory for the Price Level</a:t>
            </a:r>
          </a:p>
        </p:txBody>
      </p:sp>
      <mc:AlternateContent xmlns:mc="http://schemas.openxmlformats.org/markup-compatibility/2006" xmlns:a14="http://schemas.microsoft.com/office/drawing/2010/main">
        <mc:Choice Requires="a14">
          <p:sp>
            <p:nvSpPr>
              <p:cNvPr id="23555" name="Rectangle 6"/>
              <p:cNvSpPr>
                <a:spLocks noGrp="1" noChangeArrowheads="1"/>
              </p:cNvSpPr>
              <p:nvPr>
                <p:ph idx="1"/>
              </p:nvPr>
            </p:nvSpPr>
            <p:spPr>
              <a:xfrm>
                <a:off x="838200" y="1456793"/>
                <a:ext cx="10515600" cy="4755473"/>
              </a:xfrm>
            </p:spPr>
            <p:txBody>
              <a:bodyPr>
                <a:noAutofit/>
              </a:bodyPr>
              <a:lstStyle/>
              <a:p>
                <a:pPr>
                  <a:lnSpc>
                    <a:spcPct val="100000"/>
                  </a:lnSpc>
                </a:pPr>
                <a:r>
                  <a:rPr lang="en-US" altLang="en-US" dirty="0">
                    <a:sym typeface="Times New Roman" panose="02020603050405020304" pitchFamily="18" charset="0"/>
                  </a:rPr>
                  <a:t>To solve the model</a:t>
                </a:r>
              </a:p>
              <a:p>
                <a:pPr marL="342900" lvl="1" indent="-342900">
                  <a:lnSpc>
                    <a:spcPct val="100000"/>
                  </a:lnSpc>
                  <a:spcBef>
                    <a:spcPts val="75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Plug in all the exogenous variables.</a:t>
                </a:r>
              </a:p>
              <a:p>
                <a:pPr marL="342900" lvl="1" indent="-342900">
                  <a:lnSpc>
                    <a:spcPct val="100000"/>
                  </a:lnSpc>
                  <a:spcBef>
                    <a:spcPts val="75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Solve for the price level.</a:t>
                </a:r>
              </a:p>
              <a:p>
                <a:pPr marL="258365" lvl="1" indent="0" algn="ctr">
                  <a:lnSpc>
                    <a:spcPct val="100000"/>
                  </a:lnSpc>
                  <a:spcBef>
                    <a:spcPts val="750"/>
                  </a:spcBef>
                  <a:buNone/>
                </a:pPr>
                <a14:m>
                  <m:oMathPara xmlns:m="http://schemas.openxmlformats.org/officeDocument/2006/math">
                    <m:oMathParaPr>
                      <m:jc m:val="centerGroup"/>
                    </m:oMathParaPr>
                    <m:oMath xmlns:m="http://schemas.openxmlformats.org/officeDocument/2006/math">
                      <m:sSubSup>
                        <m:sSubSupPr>
                          <m:ctrlPr>
                            <a:rPr lang="en-US" altLang="en-US" i="1" smtClean="0">
                              <a:latin typeface="Cambria Math" panose="02040503050406030204" pitchFamily="18" charset="0"/>
                              <a:sym typeface="Times New Roman" panose="02020603050405020304" pitchFamily="18" charset="0"/>
                            </a:rPr>
                          </m:ctrlPr>
                        </m:sSubSupPr>
                        <m:e>
                          <m:r>
                            <a:rPr lang="en-US" altLang="en-US" b="0" i="1" smtClean="0">
                              <a:latin typeface="Cambria Math" panose="02040503050406030204" pitchFamily="18" charset="0"/>
                              <a:sym typeface="Times New Roman" panose="02020603050405020304" pitchFamily="18" charset="0"/>
                            </a:rPr>
                            <m:t>𝑃</m:t>
                          </m:r>
                        </m:e>
                        <m:sub>
                          <m:r>
                            <a:rPr lang="en-US" altLang="en-US" b="0" i="1" smtClean="0">
                              <a:latin typeface="Cambria Math" panose="02040503050406030204" pitchFamily="18" charset="0"/>
                              <a:sym typeface="Times New Roman" panose="02020603050405020304" pitchFamily="18" charset="0"/>
                            </a:rPr>
                            <m:t>𝑡</m:t>
                          </m:r>
                        </m:sub>
                        <m:sup>
                          <m:r>
                            <a:rPr lang="en-US" altLang="en-US" b="0" i="1" smtClean="0">
                              <a:latin typeface="Cambria Math" panose="02040503050406030204" pitchFamily="18" charset="0"/>
                              <a:sym typeface="Times New Roman" panose="02020603050405020304" pitchFamily="18" charset="0"/>
                            </a:rPr>
                            <m:t>∗</m:t>
                          </m:r>
                        </m:sup>
                      </m:sSubSup>
                      <m:r>
                        <a:rPr lang="en-US" altLang="en-US" b="0" i="1" smtClean="0">
                          <a:latin typeface="Cambria Math" panose="02040503050406030204" pitchFamily="18" charset="0"/>
                          <a:sym typeface="Times New Roman" panose="02020603050405020304" pitchFamily="18" charset="0"/>
                        </a:rPr>
                        <m:t>=</m:t>
                      </m:r>
                      <m:f>
                        <m:fPr>
                          <m:ctrlPr>
                            <a:rPr lang="en-US" altLang="en-US" b="0" i="1" smtClean="0">
                              <a:latin typeface="Cambria Math" panose="02040503050406030204" pitchFamily="18" charset="0"/>
                              <a:sym typeface="Times New Roman" panose="02020603050405020304" pitchFamily="18" charset="0"/>
                            </a:rPr>
                          </m:ctrlPr>
                        </m:fPr>
                        <m:num>
                          <m:sSub>
                            <m:sSubPr>
                              <m:ctrlPr>
                                <a:rPr lang="en-US" altLang="en-US" b="0" i="1" smtClean="0">
                                  <a:latin typeface="Cambria Math" panose="02040503050406030204" pitchFamily="18" charset="0"/>
                                  <a:sym typeface="Times New Roman" panose="02020603050405020304" pitchFamily="18" charset="0"/>
                                </a:rPr>
                              </m:ctrlPr>
                            </m:sSubPr>
                            <m:e>
                              <m:acc>
                                <m:accPr>
                                  <m:chr m:val="̅"/>
                                  <m:ctrlPr>
                                    <a:rPr lang="en-US" altLang="en-US" b="0" i="1" smtClean="0">
                                      <a:latin typeface="Cambria Math" panose="02040503050406030204" pitchFamily="18" charset="0"/>
                                      <a:sym typeface="Times New Roman" panose="02020603050405020304" pitchFamily="18" charset="0"/>
                                    </a:rPr>
                                  </m:ctrlPr>
                                </m:accPr>
                                <m:e>
                                  <m:r>
                                    <a:rPr lang="en-US" altLang="en-US" b="0" i="1" smtClean="0">
                                      <a:latin typeface="Cambria Math" panose="02040503050406030204" pitchFamily="18" charset="0"/>
                                      <a:sym typeface="Times New Roman" panose="02020603050405020304" pitchFamily="18" charset="0"/>
                                    </a:rPr>
                                    <m:t>𝑀</m:t>
                                  </m:r>
                                </m:e>
                              </m:acc>
                            </m:e>
                            <m:sub>
                              <m:r>
                                <a:rPr lang="en-US" altLang="en-US" b="0" i="1" smtClean="0">
                                  <a:latin typeface="Cambria Math" panose="02040503050406030204" pitchFamily="18" charset="0"/>
                                  <a:sym typeface="Times New Roman" panose="02020603050405020304" pitchFamily="18" charset="0"/>
                                </a:rPr>
                                <m:t>𝑡</m:t>
                              </m:r>
                            </m:sub>
                          </m:sSub>
                          <m:acc>
                            <m:accPr>
                              <m:chr m:val="̅"/>
                              <m:ctrlPr>
                                <a:rPr lang="en-US" altLang="en-US" b="0" i="1" smtClean="0">
                                  <a:latin typeface="Cambria Math" panose="02040503050406030204" pitchFamily="18" charset="0"/>
                                  <a:sym typeface="Times New Roman" panose="02020603050405020304" pitchFamily="18" charset="0"/>
                                </a:rPr>
                              </m:ctrlPr>
                            </m:accPr>
                            <m:e>
                              <m:r>
                                <a:rPr lang="en-US" altLang="en-US" b="0" i="1" smtClean="0">
                                  <a:latin typeface="Cambria Math" panose="02040503050406030204" pitchFamily="18" charset="0"/>
                                  <a:sym typeface="Times New Roman" panose="02020603050405020304" pitchFamily="18" charset="0"/>
                                </a:rPr>
                                <m:t>𝑉</m:t>
                              </m:r>
                            </m:e>
                          </m:acc>
                        </m:num>
                        <m:den>
                          <m:sSub>
                            <m:sSubPr>
                              <m:ctrlPr>
                                <a:rPr lang="en-US" altLang="en-US" b="0" i="1" smtClean="0">
                                  <a:latin typeface="Cambria Math" panose="02040503050406030204" pitchFamily="18" charset="0"/>
                                  <a:sym typeface="Times New Roman" panose="02020603050405020304" pitchFamily="18" charset="0"/>
                                </a:rPr>
                              </m:ctrlPr>
                            </m:sSubPr>
                            <m:e>
                              <m:acc>
                                <m:accPr>
                                  <m:chr m:val="̅"/>
                                  <m:ctrlPr>
                                    <a:rPr lang="en-US" altLang="en-US" b="0" i="1" smtClean="0">
                                      <a:latin typeface="Cambria Math" panose="02040503050406030204" pitchFamily="18" charset="0"/>
                                      <a:sym typeface="Times New Roman" panose="02020603050405020304" pitchFamily="18" charset="0"/>
                                    </a:rPr>
                                  </m:ctrlPr>
                                </m:accPr>
                                <m:e>
                                  <m:r>
                                    <a:rPr lang="en-GB" altLang="en-US" b="0" i="1" smtClean="0">
                                      <a:latin typeface="Cambria Math" panose="02040503050406030204" pitchFamily="18" charset="0"/>
                                      <a:sym typeface="Times New Roman" panose="02020603050405020304" pitchFamily="18" charset="0"/>
                                    </a:rPr>
                                    <m:t>𝑌</m:t>
                                  </m:r>
                                </m:e>
                              </m:acc>
                            </m:e>
                            <m:sub>
                              <m:r>
                                <a:rPr lang="en-US" altLang="en-US" b="0" i="1" smtClean="0">
                                  <a:latin typeface="Cambria Math" panose="02040503050406030204" pitchFamily="18" charset="0"/>
                                  <a:sym typeface="Times New Roman" panose="02020603050405020304" pitchFamily="18" charset="0"/>
                                </a:rPr>
                                <m:t>𝑡</m:t>
                              </m:r>
                            </m:sub>
                          </m:sSub>
                        </m:den>
                      </m:f>
                    </m:oMath>
                  </m:oMathPara>
                </a14:m>
                <a:endParaRPr lang="en-US" altLang="en-US" dirty="0">
                  <a:sym typeface="Times New Roman" panose="02020603050405020304" pitchFamily="18" charset="0"/>
                </a:endParaRPr>
              </a:p>
              <a:p>
                <a:pPr>
                  <a:lnSpc>
                    <a:spcPct val="100000"/>
                  </a:lnSpc>
                </a:pPr>
                <a:r>
                  <a:rPr lang="en-US" altLang="en-US" dirty="0">
                    <a:sym typeface="Times New Roman" panose="02020603050405020304" pitchFamily="18" charset="0"/>
                  </a:rPr>
                  <a:t>Prices will rise as a result of</a:t>
                </a:r>
              </a:p>
              <a:p>
                <a:pPr marL="342900" lvl="1" indent="-342900">
                  <a:lnSpc>
                    <a:spcPct val="100000"/>
                  </a:lnSpc>
                  <a:spcBef>
                    <a:spcPts val="75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Increases in the money supply</a:t>
                </a:r>
              </a:p>
              <a:p>
                <a:pPr marL="342900" lvl="1" indent="-342900">
                  <a:lnSpc>
                    <a:spcPct val="100000"/>
                  </a:lnSpc>
                  <a:spcBef>
                    <a:spcPts val="75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Decreases in real GDP</a:t>
                </a:r>
              </a:p>
              <a:p>
                <a:pPr>
                  <a:lnSpc>
                    <a:spcPct val="100000"/>
                  </a:lnSpc>
                </a:pPr>
                <a:r>
                  <a:rPr lang="en-US" altLang="en-US" dirty="0">
                    <a:sym typeface="Times New Roman" panose="02020603050405020304" pitchFamily="18" charset="0"/>
                  </a:rPr>
                  <a:t>In the long run, the key determinant of the price level is the money supply.</a:t>
                </a:r>
              </a:p>
            </p:txBody>
          </p:sp>
        </mc:Choice>
        <mc:Fallback xmlns="">
          <p:sp>
            <p:nvSpPr>
              <p:cNvPr id="23555" name="Rectangle 6"/>
              <p:cNvSpPr>
                <a:spLocks noGrp="1" noRot="1" noChangeAspect="1" noMove="1" noResize="1" noEditPoints="1" noAdjustHandles="1" noChangeArrowheads="1" noChangeShapeType="1" noTextEdit="1"/>
              </p:cNvSpPr>
              <p:nvPr>
                <p:ph idx="1"/>
              </p:nvPr>
            </p:nvSpPr>
            <p:spPr>
              <a:xfrm>
                <a:off x="838200" y="1456793"/>
                <a:ext cx="10515600" cy="4755473"/>
              </a:xfrm>
              <a:blipFill>
                <a:blip r:embed="rId3"/>
                <a:stretch>
                  <a:fillRect l="-1206" t="-1330" b="-7181"/>
                </a:stretch>
              </a:blipFill>
            </p:spPr>
            <p:txBody>
              <a:bodyPr/>
              <a:lstStyle/>
              <a:p>
                <a:r>
                  <a:rPr lang="en-US">
                    <a:noFill/>
                  </a:rPr>
                  <a:t> </a:t>
                </a:r>
              </a:p>
            </p:txBody>
          </p:sp>
        </mc:Fallback>
      </mc:AlternateContent>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6"/>
          <p:cNvSpPr>
            <a:spLocks noGrp="1" noChangeArrowheads="1"/>
          </p:cNvSpPr>
          <p:nvPr>
            <p:ph type="title"/>
          </p:nvPr>
        </p:nvSpPr>
        <p:spPr/>
        <p:txBody>
          <a:bodyPr/>
          <a:lstStyle/>
          <a:p>
            <a:r>
              <a:rPr lang="en-US" altLang="en-US" dirty="0"/>
              <a:t>The Quantity Theory for Inflation</a:t>
            </a:r>
            <a:r>
              <a:rPr lang="en-US" dirty="0"/>
              <a:t> </a:t>
            </a:r>
            <a:r>
              <a:rPr lang="en-US" sz="2400" dirty="0"/>
              <a:t>(</a:t>
            </a:r>
            <a:r>
              <a:rPr lang="en-US" altLang="en-US" sz="2400" dirty="0"/>
              <a:t>1 of 2)</a:t>
            </a:r>
          </a:p>
        </p:txBody>
      </p:sp>
      <mc:AlternateContent xmlns:mc="http://schemas.openxmlformats.org/markup-compatibility/2006" xmlns:a14="http://schemas.microsoft.com/office/drawing/2010/main">
        <mc:Choice Requires="a14">
          <p:sp>
            <p:nvSpPr>
              <p:cNvPr id="64514" name="Rectangle 7"/>
              <p:cNvSpPr>
                <a:spLocks noGrp="1" noChangeArrowheads="1"/>
              </p:cNvSpPr>
              <p:nvPr>
                <p:ph idx="1"/>
              </p:nvPr>
            </p:nvSpPr>
            <p:spPr>
              <a:xfrm>
                <a:off x="838200" y="1456793"/>
                <a:ext cx="10515600" cy="4755473"/>
              </a:xfrm>
            </p:spPr>
            <p:txBody>
              <a:bodyPr>
                <a:normAutofit/>
              </a:bodyPr>
              <a:lstStyle/>
              <a:p>
                <a:pPr algn="ctr">
                  <a:lnSpc>
                    <a:spcPct val="110000"/>
                  </a:lnSpc>
                  <a:spcBef>
                    <a:spcPts val="1000"/>
                  </a:spcBef>
                </a:pPr>
                <a14:m>
                  <m:oMathPara xmlns:m="http://schemas.openxmlformats.org/officeDocument/2006/math">
                    <m:oMathParaPr>
                      <m:jc m:val="left"/>
                    </m:oMathParaPr>
                    <m:oMath xmlns:m="http://schemas.openxmlformats.org/officeDocument/2006/math">
                      <m:r>
                        <a:rPr lang="en-US" altLang="en-US" i="1" smtClean="0">
                          <a:latin typeface="Cambria Math" panose="02040503050406030204" pitchFamily="18" charset="0"/>
                          <a:ea typeface="Cambria Math" panose="02040503050406030204" pitchFamily="18" charset="0"/>
                          <a:sym typeface="Times New Roman" panose="02020603050405020304" pitchFamily="18" charset="0"/>
                        </a:rPr>
                        <m:t>%∆</m:t>
                      </m:r>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𝑀</m:t>
                      </m:r>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m:t>
                      </m:r>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𝑉</m:t>
                      </m:r>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m:t>
                      </m:r>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𝑃</m:t>
                      </m:r>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m:t>
                      </m:r>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𝑌</m:t>
                      </m:r>
                    </m:oMath>
                  </m:oMathPara>
                </a14:m>
                <a:endParaRPr lang="en-US" altLang="en-US" dirty="0">
                  <a:sym typeface="Times New Roman" panose="02020603050405020304" pitchFamily="18" charset="0"/>
                </a:endParaRPr>
              </a:p>
              <a:p>
                <a:pPr>
                  <a:lnSpc>
                    <a:spcPct val="110000"/>
                  </a:lnSpc>
                  <a:spcBef>
                    <a:spcPts val="1000"/>
                  </a:spcBef>
                </a:pPr>
                <a:r>
                  <a:rPr lang="en-US" altLang="en-US" dirty="0">
                    <a:sym typeface="Times New Roman" panose="02020603050405020304" pitchFamily="18" charset="0"/>
                  </a:rPr>
                  <a:t>We can express the quantity equation in terms of growth rates </a:t>
                </a:r>
                <a14:m>
                  <m:oMath xmlns:m="http://schemas.openxmlformats.org/officeDocument/2006/math">
                    <m:r>
                      <a:rPr lang="en-US" altLang="en-US" b="0" i="1" smtClean="0">
                        <a:latin typeface="Cambria Math" panose="02040503050406030204" pitchFamily="18" charset="0"/>
                        <a:sym typeface="Times New Roman" panose="02020603050405020304" pitchFamily="18" charset="0"/>
                      </a:rPr>
                      <m:t>𝑔</m:t>
                    </m:r>
                  </m:oMath>
                </a14:m>
                <a:r>
                  <a:rPr lang="en-US" altLang="en-US" dirty="0">
                    <a:sym typeface="Times New Roman" panose="02020603050405020304" pitchFamily="18" charset="0"/>
                  </a:rPr>
                  <a:t>.</a:t>
                </a:r>
              </a:p>
              <a:p>
                <a:pPr>
                  <a:lnSpc>
                    <a:spcPct val="110000"/>
                  </a:lnSpc>
                  <a:spcBef>
                    <a:spcPts val="1000"/>
                  </a:spcBef>
                </a:pPr>
                <a14:m>
                  <m:oMathPara xmlns:m="http://schemas.openxmlformats.org/officeDocument/2006/math">
                    <m:oMathParaPr>
                      <m:jc m:val="centerGroup"/>
                    </m:oMathParaPr>
                    <m:oMath xmlns:m="http://schemas.openxmlformats.org/officeDocument/2006/math">
                      <m:sSub>
                        <m:sSubPr>
                          <m:ctrlPr>
                            <a:rPr lang="en-US" altLang="en-US" i="1" smtClean="0">
                              <a:latin typeface="Cambria Math" panose="02040503050406030204" pitchFamily="18" charset="0"/>
                              <a:sym typeface="Times New Roman" panose="02020603050405020304" pitchFamily="18" charset="0"/>
                            </a:rPr>
                          </m:ctrlPr>
                        </m:sSubPr>
                        <m:e>
                          <m:acc>
                            <m:accPr>
                              <m:chr m:val="̅"/>
                              <m:ctrlPr>
                                <a:rPr lang="en-US" altLang="en-US" b="0" i="1" smtClean="0">
                                  <a:latin typeface="Cambria Math" panose="02040503050406030204" pitchFamily="18" charset="0"/>
                                  <a:sym typeface="Times New Roman" panose="02020603050405020304" pitchFamily="18" charset="0"/>
                                </a:rPr>
                              </m:ctrlPr>
                            </m:accPr>
                            <m:e>
                              <m:r>
                                <a:rPr lang="en-US" altLang="en-US" b="0" i="1" smtClean="0">
                                  <a:latin typeface="Cambria Math" panose="02040503050406030204" pitchFamily="18" charset="0"/>
                                  <a:sym typeface="Times New Roman" panose="02020603050405020304" pitchFamily="18" charset="0"/>
                                </a:rPr>
                                <m:t>𝑔</m:t>
                              </m:r>
                            </m:e>
                          </m:acc>
                        </m:e>
                        <m:sub>
                          <m:r>
                            <a:rPr lang="en-US" altLang="en-US" b="0" i="1" smtClean="0">
                              <a:latin typeface="Cambria Math" panose="02040503050406030204" pitchFamily="18" charset="0"/>
                              <a:sym typeface="Times New Roman" panose="02020603050405020304" pitchFamily="18" charset="0"/>
                            </a:rPr>
                            <m:t>𝑀</m:t>
                          </m:r>
                        </m:sub>
                      </m:sSub>
                      <m:r>
                        <a:rPr lang="en-US" altLang="en-US" b="0" i="1" smtClean="0">
                          <a:latin typeface="Cambria Math" panose="02040503050406030204" pitchFamily="18" charset="0"/>
                          <a:sym typeface="Times New Roman" panose="02020603050405020304" pitchFamily="18" charset="0"/>
                        </a:rPr>
                        <m:t>+</m:t>
                      </m:r>
                      <m:sSub>
                        <m:sSubPr>
                          <m:ctrlPr>
                            <a:rPr lang="en-US" altLang="en-US" b="0" i="1" smtClean="0">
                              <a:latin typeface="Cambria Math" panose="02040503050406030204" pitchFamily="18" charset="0"/>
                              <a:sym typeface="Times New Roman" panose="02020603050405020304" pitchFamily="18" charset="0"/>
                            </a:rPr>
                          </m:ctrlPr>
                        </m:sSubPr>
                        <m:e>
                          <m:acc>
                            <m:accPr>
                              <m:chr m:val="̅"/>
                              <m:ctrlPr>
                                <a:rPr lang="en-US" altLang="en-US" b="0" i="1" smtClean="0">
                                  <a:latin typeface="Cambria Math" panose="02040503050406030204" pitchFamily="18" charset="0"/>
                                  <a:sym typeface="Times New Roman" panose="02020603050405020304" pitchFamily="18" charset="0"/>
                                </a:rPr>
                              </m:ctrlPr>
                            </m:accPr>
                            <m:e>
                              <m:r>
                                <a:rPr lang="en-US" altLang="en-US" b="0" i="1" smtClean="0">
                                  <a:latin typeface="Cambria Math" panose="02040503050406030204" pitchFamily="18" charset="0"/>
                                  <a:sym typeface="Times New Roman" panose="02020603050405020304" pitchFamily="18" charset="0"/>
                                </a:rPr>
                                <m:t>𝑔</m:t>
                              </m:r>
                            </m:e>
                          </m:acc>
                        </m:e>
                        <m:sub>
                          <m:r>
                            <a:rPr lang="en-US" altLang="en-US" b="0" i="1" smtClean="0">
                              <a:latin typeface="Cambria Math" panose="02040503050406030204" pitchFamily="18" charset="0"/>
                              <a:sym typeface="Times New Roman" panose="02020603050405020304" pitchFamily="18" charset="0"/>
                            </a:rPr>
                            <m:t>𝑉</m:t>
                          </m:r>
                        </m:sub>
                      </m:sSub>
                      <m:r>
                        <a:rPr lang="en-US" altLang="en-US" b="0" i="1" smtClean="0">
                          <a:latin typeface="Cambria Math" panose="02040503050406030204" pitchFamily="18" charset="0"/>
                          <a:sym typeface="Times New Roman" panose="02020603050405020304" pitchFamily="18" charset="0"/>
                        </a:rPr>
                        <m:t>=</m:t>
                      </m:r>
                      <m:sSub>
                        <m:sSubPr>
                          <m:ctrlPr>
                            <a:rPr lang="en-US" altLang="en-US" b="0" i="1" smtClean="0">
                              <a:latin typeface="Cambria Math" panose="02040503050406030204" pitchFamily="18" charset="0"/>
                              <a:sym typeface="Times New Roman" panose="02020603050405020304" pitchFamily="18" charset="0"/>
                            </a:rPr>
                          </m:ctrlPr>
                        </m:sSubPr>
                        <m:e>
                          <m:r>
                            <a:rPr lang="en-US" altLang="en-US" b="0" i="1" smtClean="0">
                              <a:latin typeface="Cambria Math" panose="02040503050406030204" pitchFamily="18" charset="0"/>
                              <a:sym typeface="Times New Roman" panose="02020603050405020304" pitchFamily="18" charset="0"/>
                            </a:rPr>
                            <m:t>𝑔</m:t>
                          </m:r>
                        </m:e>
                        <m:sub>
                          <m:r>
                            <a:rPr lang="en-US" altLang="en-US" b="0" i="1" smtClean="0">
                              <a:latin typeface="Cambria Math" panose="02040503050406030204" pitchFamily="18" charset="0"/>
                              <a:sym typeface="Times New Roman" panose="02020603050405020304" pitchFamily="18" charset="0"/>
                            </a:rPr>
                            <m:t>𝑃</m:t>
                          </m:r>
                        </m:sub>
                      </m:sSub>
                      <m:r>
                        <a:rPr lang="en-US" altLang="en-US" b="0" i="1" smtClean="0">
                          <a:latin typeface="Cambria Math" panose="02040503050406030204" pitchFamily="18" charset="0"/>
                          <a:sym typeface="Times New Roman" panose="02020603050405020304" pitchFamily="18" charset="0"/>
                        </a:rPr>
                        <m:t>+</m:t>
                      </m:r>
                      <m:sSub>
                        <m:sSubPr>
                          <m:ctrlPr>
                            <a:rPr lang="en-US" altLang="en-US" b="0" i="1" smtClean="0">
                              <a:latin typeface="Cambria Math" panose="02040503050406030204" pitchFamily="18" charset="0"/>
                              <a:sym typeface="Times New Roman" panose="02020603050405020304" pitchFamily="18" charset="0"/>
                            </a:rPr>
                          </m:ctrlPr>
                        </m:sSubPr>
                        <m:e>
                          <m:acc>
                            <m:accPr>
                              <m:chr m:val="̅"/>
                              <m:ctrlPr>
                                <a:rPr lang="en-US" altLang="en-US" b="0" i="1" smtClean="0">
                                  <a:latin typeface="Cambria Math" panose="02040503050406030204" pitchFamily="18" charset="0"/>
                                  <a:sym typeface="Times New Roman" panose="02020603050405020304" pitchFamily="18" charset="0"/>
                                </a:rPr>
                              </m:ctrlPr>
                            </m:accPr>
                            <m:e>
                              <m:r>
                                <a:rPr lang="en-US" altLang="en-US" b="0" i="1" smtClean="0">
                                  <a:latin typeface="Cambria Math" panose="02040503050406030204" pitchFamily="18" charset="0"/>
                                  <a:sym typeface="Times New Roman" panose="02020603050405020304" pitchFamily="18" charset="0"/>
                                </a:rPr>
                                <m:t>𝑔</m:t>
                              </m:r>
                            </m:e>
                          </m:acc>
                        </m:e>
                        <m:sub>
                          <m:r>
                            <a:rPr lang="en-US" altLang="en-US" b="0" i="1" smtClean="0">
                              <a:latin typeface="Cambria Math" panose="02040503050406030204" pitchFamily="18" charset="0"/>
                              <a:sym typeface="Times New Roman" panose="02020603050405020304" pitchFamily="18" charset="0"/>
                            </a:rPr>
                            <m:t>𝑌</m:t>
                          </m:r>
                        </m:sub>
                      </m:sSub>
                    </m:oMath>
                  </m:oMathPara>
                </a14:m>
                <a:endParaRPr lang="en-US" altLang="en-US" dirty="0">
                  <a:sym typeface="Times New Roman" panose="02020603050405020304" pitchFamily="18" charset="0"/>
                </a:endParaRPr>
              </a:p>
              <a:p>
                <a:pPr>
                  <a:lnSpc>
                    <a:spcPct val="110000"/>
                  </a:lnSpc>
                  <a:spcBef>
                    <a:spcPts val="1000"/>
                  </a:spcBef>
                </a:pPr>
                <a:r>
                  <a:rPr lang="en-US" altLang="en-US" dirty="0">
                    <a:sym typeface="Times New Roman" panose="02020603050405020304" pitchFamily="18" charset="0"/>
                  </a:rPr>
                  <a:t>Where:</a:t>
                </a:r>
              </a:p>
              <a:p>
                <a:pPr algn="ctr">
                  <a:lnSpc>
                    <a:spcPct val="110000"/>
                  </a:lnSpc>
                  <a:spcBef>
                    <a:spcPts val="1000"/>
                  </a:spcBef>
                </a:pPr>
                <a14:m>
                  <m:oMath xmlns:m="http://schemas.openxmlformats.org/officeDocument/2006/math">
                    <m:sSub>
                      <m:sSubPr>
                        <m:ctrlPr>
                          <a:rPr lang="en-US" altLang="en-US" i="1" smtClean="0">
                            <a:latin typeface="Cambria Math" panose="02040503050406030204" pitchFamily="18" charset="0"/>
                            <a:sym typeface="Times New Roman" panose="02020603050405020304" pitchFamily="18" charset="0"/>
                          </a:rPr>
                        </m:ctrlPr>
                      </m:sSubPr>
                      <m:e>
                        <m:r>
                          <a:rPr lang="en-US" altLang="en-US" b="0" i="1" smtClean="0">
                            <a:latin typeface="Cambria Math" panose="02040503050406030204" pitchFamily="18" charset="0"/>
                            <a:sym typeface="Times New Roman" panose="02020603050405020304" pitchFamily="18" charset="0"/>
                          </a:rPr>
                          <m:t>𝑔</m:t>
                        </m:r>
                      </m:e>
                      <m:sub>
                        <m:r>
                          <a:rPr lang="en-US" altLang="en-US" b="0" i="1" smtClean="0">
                            <a:latin typeface="Cambria Math" panose="02040503050406030204" pitchFamily="18" charset="0"/>
                            <a:sym typeface="Times New Roman" panose="02020603050405020304" pitchFamily="18" charset="0"/>
                          </a:rPr>
                          <m:t>𝑉</m:t>
                        </m:r>
                      </m:sub>
                    </m:sSub>
                    <m:r>
                      <a:rPr lang="en-US" altLang="en-US" b="0" i="1" smtClean="0">
                        <a:latin typeface="Cambria Math" panose="02040503050406030204" pitchFamily="18" charset="0"/>
                        <a:sym typeface="Times New Roman" panose="02020603050405020304" pitchFamily="18" charset="0"/>
                      </a:rPr>
                      <m:t>=0 </m:t>
                    </m:r>
                    <m:r>
                      <m:rPr>
                        <m:sty m:val="p"/>
                      </m:rPr>
                      <a:rPr lang="en-US" altLang="en-US" b="0" i="0" smtClean="0">
                        <a:latin typeface="Cambria Math" panose="02040503050406030204" pitchFamily="18" charset="0"/>
                        <a:sym typeface="Times New Roman" panose="02020603050405020304" pitchFamily="18" charset="0"/>
                      </a:rPr>
                      <m:t>and</m:t>
                    </m:r>
                    <m:r>
                      <a:rPr lang="en-US" altLang="en-US" b="0" i="1" smtClean="0">
                        <a:latin typeface="Cambria Math" panose="02040503050406030204" pitchFamily="18" charset="0"/>
                        <a:sym typeface="Times New Roman" panose="02020603050405020304" pitchFamily="18" charset="0"/>
                      </a:rPr>
                      <m:t> </m:t>
                    </m:r>
                    <m:sSub>
                      <m:sSubPr>
                        <m:ctrlPr>
                          <a:rPr lang="en-US" altLang="en-US" b="0" i="1" smtClean="0">
                            <a:latin typeface="Cambria Math" panose="02040503050406030204" pitchFamily="18" charset="0"/>
                            <a:sym typeface="Times New Roman" panose="02020603050405020304" pitchFamily="18" charset="0"/>
                          </a:rPr>
                        </m:ctrlPr>
                      </m:sSubPr>
                      <m:e>
                        <m:r>
                          <a:rPr lang="en-US" altLang="en-US" b="0" i="1" smtClean="0">
                            <a:latin typeface="Cambria Math" panose="02040503050406030204" pitchFamily="18" charset="0"/>
                            <a:sym typeface="Times New Roman" panose="02020603050405020304" pitchFamily="18" charset="0"/>
                          </a:rPr>
                          <m:t>𝑔</m:t>
                        </m:r>
                      </m:e>
                      <m:sub>
                        <m:r>
                          <a:rPr lang="en-US" altLang="en-US" b="0" i="1" smtClean="0">
                            <a:latin typeface="Cambria Math" panose="02040503050406030204" pitchFamily="18" charset="0"/>
                            <a:sym typeface="Times New Roman" panose="02020603050405020304" pitchFamily="18" charset="0"/>
                          </a:rPr>
                          <m:t>𝑝</m:t>
                        </m:r>
                      </m:sub>
                    </m:sSub>
                  </m:oMath>
                </a14:m>
                <a:r>
                  <a:rPr lang="en-US" altLang="en-US" dirty="0">
                    <a:sym typeface="Times New Roman" panose="02020603050405020304" pitchFamily="18" charset="0"/>
                  </a:rPr>
                  <a:t> </a:t>
                </a:r>
                <a14:m>
                  <m:oMath xmlns:m="http://schemas.openxmlformats.org/officeDocument/2006/math">
                    <m:r>
                      <a:rPr lang="en-US" altLang="en-US" i="1">
                        <a:latin typeface="Cambria Math" panose="02040503050406030204" pitchFamily="18" charset="0"/>
                        <a:sym typeface="Times New Roman" panose="02020603050405020304" pitchFamily="18" charset="0"/>
                      </a:rPr>
                      <m:t>=</m:t>
                    </m:r>
                  </m:oMath>
                </a14:m>
                <a:r>
                  <a:rPr lang="en-US" altLang="en-US" dirty="0">
                    <a:sym typeface="Times New Roman" panose="02020603050405020304" pitchFamily="18" charset="0"/>
                  </a:rPr>
                  <a:t> </a:t>
                </a:r>
                <a14:m>
                  <m:oMath xmlns:m="http://schemas.openxmlformats.org/officeDocument/2006/math">
                    <m:r>
                      <a:rPr lang="en-US" altLang="en-US" i="1" smtClean="0">
                        <a:latin typeface="Cambria Math" panose="02040503050406030204" pitchFamily="18" charset="0"/>
                        <a:ea typeface="Cambria Math" panose="02040503050406030204" pitchFamily="18" charset="0"/>
                        <a:sym typeface="Times New Roman" panose="02020603050405020304" pitchFamily="18" charset="0"/>
                      </a:rPr>
                      <m:t>𝜋</m:t>
                    </m:r>
                  </m:oMath>
                </a14:m>
                <a:endParaRPr lang="en-US" altLang="en-US" dirty="0">
                  <a:sym typeface="Times New Roman" panose="02020603050405020304" pitchFamily="18" charset="0"/>
                </a:endParaRPr>
              </a:p>
              <a:p>
                <a:pPr>
                  <a:lnSpc>
                    <a:spcPct val="110000"/>
                  </a:lnSpc>
                  <a:spcBef>
                    <a:spcPts val="1000"/>
                  </a:spcBef>
                </a:pPr>
                <a:r>
                  <a:rPr lang="en-US" altLang="en-US" dirty="0">
                    <a:sym typeface="Times New Roman" panose="02020603050405020304" pitchFamily="18" charset="0"/>
                  </a:rPr>
                  <a:t>We assume     </a:t>
                </a:r>
                <a14:m>
                  <m:oMath xmlns:m="http://schemas.openxmlformats.org/officeDocument/2006/math">
                    <m:sSup>
                      <m:sSupPr>
                        <m:ctrlP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ctrlPr>
                      </m:sSupPr>
                      <m:e>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𝜋</m:t>
                        </m:r>
                      </m:e>
                      <m:sup>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m:t>
                        </m:r>
                      </m:sup>
                    </m:sSup>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 </m:t>
                    </m:r>
                    <m:sSub>
                      <m:sSubPr>
                        <m:ctrlP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ctrlPr>
                      </m:sSubPr>
                      <m:e>
                        <m:acc>
                          <m:accPr>
                            <m:chr m:val="̅"/>
                            <m:ctrlP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ctrlPr>
                          </m:accPr>
                          <m:e>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𝑔</m:t>
                            </m:r>
                          </m:e>
                        </m:acc>
                      </m:e>
                      <m:sub>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𝑀</m:t>
                        </m:r>
                      </m:sub>
                    </m:sSub>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m:t>
                    </m:r>
                    <m:sSub>
                      <m:sSubPr>
                        <m:ctrlP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ctrlPr>
                      </m:sSubPr>
                      <m:e>
                        <m:acc>
                          <m:accPr>
                            <m:chr m:val="̅"/>
                            <m:ctrlP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ctrlPr>
                          </m:accPr>
                          <m:e>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𝑔</m:t>
                            </m:r>
                          </m:e>
                        </m:acc>
                      </m:e>
                      <m:sub>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𝑌</m:t>
                        </m:r>
                      </m:sub>
                    </m:sSub>
                  </m:oMath>
                </a14:m>
                <a:r>
                  <a:rPr lang="en-US" altLang="en-US" dirty="0">
                    <a:sym typeface="Times New Roman" panose="02020603050405020304" pitchFamily="18" charset="0"/>
                  </a:rPr>
                  <a:t> </a:t>
                </a:r>
                <a:r>
                  <a:rPr lang="en-US" altLang="en-US" dirty="0">
                    <a:highlight>
                      <a:srgbClr val="FFFF00"/>
                    </a:highlight>
                    <a:sym typeface="Times New Roman" panose="02020603050405020304" pitchFamily="18" charset="0"/>
                  </a:rPr>
                  <a:t>	</a:t>
                </a:r>
              </a:p>
              <a:p>
                <a:pPr>
                  <a:lnSpc>
                    <a:spcPct val="110000"/>
                  </a:lnSpc>
                  <a:spcBef>
                    <a:spcPts val="1000"/>
                  </a:spcBef>
                </a:pPr>
                <a:endParaRPr lang="en-US" dirty="0"/>
              </a:p>
              <a:p>
                <a:pPr>
                  <a:lnSpc>
                    <a:spcPct val="110000"/>
                  </a:lnSpc>
                  <a:spcBef>
                    <a:spcPts val="1000"/>
                  </a:spcBef>
                </a:pPr>
                <a:endParaRPr lang="en-US" altLang="en-US" dirty="0">
                  <a:sym typeface="Times New Roman" panose="02020603050405020304" pitchFamily="18" charset="0"/>
                </a:endParaRPr>
              </a:p>
            </p:txBody>
          </p:sp>
        </mc:Choice>
        <mc:Fallback xmlns="">
          <p:sp>
            <p:nvSpPr>
              <p:cNvPr id="64514" name="Rectangle 7"/>
              <p:cNvSpPr>
                <a:spLocks noGrp="1" noRot="1" noChangeAspect="1" noMove="1" noResize="1" noEditPoints="1" noAdjustHandles="1" noChangeArrowheads="1" noChangeShapeType="1" noTextEdit="1"/>
              </p:cNvSpPr>
              <p:nvPr>
                <p:ph idx="1"/>
              </p:nvPr>
            </p:nvSpPr>
            <p:spPr>
              <a:xfrm>
                <a:off x="838200" y="1456793"/>
                <a:ext cx="10515600" cy="4755473"/>
              </a:xfrm>
              <a:blipFill>
                <a:blip r:embed="rId3"/>
                <a:stretch>
                  <a:fillRect l="-1206"/>
                </a:stretch>
              </a:blipFill>
            </p:spPr>
            <p:txBody>
              <a:bodyPr/>
              <a:lstStyle/>
              <a:p>
                <a:r>
                  <a:rPr lang="en-US">
                    <a:noFill/>
                  </a:rPr>
                  <a:t> </a:t>
                </a:r>
              </a:p>
            </p:txBody>
          </p:sp>
        </mc:Fallback>
      </mc:AlternateContent>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t>The Quantity Theory for Inflation</a:t>
            </a:r>
            <a:r>
              <a:rPr lang="en-US" dirty="0"/>
              <a:t> </a:t>
            </a:r>
            <a:r>
              <a:rPr lang="en-US" sz="2400" dirty="0"/>
              <a:t>(</a:t>
            </a:r>
            <a:r>
              <a:rPr lang="en-US" altLang="en-US" sz="2400" dirty="0"/>
              <a:t>2 of 2)</a:t>
            </a:r>
            <a:endParaRPr lang="en-US" sz="2400" dirty="0"/>
          </a:p>
        </p:txBody>
      </p:sp>
      <mc:AlternateContent xmlns:mc="http://schemas.openxmlformats.org/markup-compatibility/2006" xmlns:a14="http://schemas.microsoft.com/office/drawing/2010/main">
        <mc:Choice Requires="a14">
          <p:sp>
            <p:nvSpPr>
              <p:cNvPr id="27650" name="Rectangle 4"/>
              <p:cNvSpPr>
                <a:spLocks noGrp="1" noChangeArrowheads="1"/>
              </p:cNvSpPr>
              <p:nvPr>
                <p:ph idx="1"/>
              </p:nvPr>
            </p:nvSpPr>
            <p:spPr>
              <a:xfrm>
                <a:off x="838200" y="1456793"/>
                <a:ext cx="10515600" cy="4755473"/>
              </a:xfrm>
            </p:spPr>
            <p:txBody>
              <a:bodyPr/>
              <a:lstStyle/>
              <a:p>
                <a:pPr>
                  <a:lnSpc>
                    <a:spcPct val="110000"/>
                  </a:lnSpc>
                  <a:spcBef>
                    <a:spcPts val="1000"/>
                  </a:spcBef>
                </a:pPr>
                <a:r>
                  <a:rPr lang="en-US" altLang="en-US" dirty="0">
                    <a:sym typeface="Times New Roman" panose="02020603050405020304" pitchFamily="18" charset="0"/>
                  </a:rPr>
                  <a:t>Quantity Theory of Money: </a:t>
                </a:r>
                <a14:m>
                  <m:oMath xmlns:m="http://schemas.openxmlformats.org/officeDocument/2006/math">
                    <m:sSup>
                      <m:sSupPr>
                        <m:ctrlP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ctrlPr>
                      </m:sSupPr>
                      <m:e>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𝜋</m:t>
                        </m:r>
                      </m:e>
                      <m:sup>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m:t>
                        </m:r>
                      </m:sup>
                    </m:sSup>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 </m:t>
                    </m:r>
                    <m:sSub>
                      <m:sSubPr>
                        <m:ctrlP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ctrlPr>
                      </m:sSubPr>
                      <m:e>
                        <m:acc>
                          <m:accPr>
                            <m:chr m:val="̅"/>
                            <m:ctrlP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ctrlPr>
                          </m:accPr>
                          <m:e>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𝑔</m:t>
                            </m:r>
                          </m:e>
                        </m:acc>
                      </m:e>
                      <m:sub>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𝑀</m:t>
                        </m:r>
                      </m:sub>
                    </m:sSub>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m:t>
                    </m:r>
                    <m:sSub>
                      <m:sSubPr>
                        <m:ctrlP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ctrlPr>
                      </m:sSubPr>
                      <m:e>
                        <m:acc>
                          <m:accPr>
                            <m:chr m:val="̅"/>
                            <m:ctrlP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ctrlPr>
                          </m:accPr>
                          <m:e>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𝑔</m:t>
                            </m:r>
                          </m:e>
                        </m:acc>
                      </m:e>
                      <m:sub>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𝑌</m:t>
                        </m:r>
                      </m:sub>
                    </m:sSub>
                  </m:oMath>
                </a14:m>
                <a:r>
                  <a:rPr lang="en-US" altLang="en-US" dirty="0">
                    <a:sym typeface="Times New Roman" panose="02020603050405020304" pitchFamily="18" charset="0"/>
                  </a:rPr>
                  <a:t> </a:t>
                </a:r>
              </a:p>
              <a:p>
                <a:pPr>
                  <a:lnSpc>
                    <a:spcPct val="110000"/>
                  </a:lnSpc>
                  <a:spcBef>
                    <a:spcPts val="1000"/>
                  </a:spcBef>
                </a:pPr>
                <a:r>
                  <a:rPr lang="en-US" altLang="en-US" dirty="0">
                    <a:sym typeface="Times New Roman" panose="02020603050405020304" pitchFamily="18" charset="0"/>
                  </a:rPr>
                  <a:t>Changes in the growth rate of money lead to one-for-one to changes in the inflation rate.</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Empirically, holds up both in U.S. and worldwide data</a:t>
                </a:r>
              </a:p>
              <a:p>
                <a:pPr>
                  <a:lnSpc>
                    <a:spcPct val="110000"/>
                  </a:lnSpc>
                  <a:spcBef>
                    <a:spcPts val="1000"/>
                  </a:spcBef>
                </a:pPr>
                <a:r>
                  <a:rPr lang="en-US" altLang="en-US" dirty="0">
                    <a:sym typeface="Times New Roman" panose="02020603050405020304" pitchFamily="18" charset="0"/>
                  </a:rPr>
                  <a:t>Deflation:</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Occurs when inflation rates are negative</a:t>
                </a:r>
              </a:p>
              <a:p>
                <a:pPr marL="258365" lvl="1" indent="0">
                  <a:lnSpc>
                    <a:spcPct val="110000"/>
                  </a:lnSpc>
                  <a:spcBef>
                    <a:spcPts val="1000"/>
                  </a:spcBef>
                  <a:buNone/>
                </a:pPr>
                <a14:m>
                  <m:oMathPara xmlns:m="http://schemas.openxmlformats.org/officeDocument/2006/math">
                    <m:oMathParaPr>
                      <m:jc m:val="centerGroup"/>
                    </m:oMathParaPr>
                    <m:oMath xmlns:m="http://schemas.openxmlformats.org/officeDocument/2006/math">
                      <m:sSub>
                        <m:sSubPr>
                          <m:ctrlP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ctrlPr>
                        </m:sSubPr>
                        <m:e>
                          <m:acc>
                            <m:accPr>
                              <m:chr m:val="̅"/>
                              <m:ctrlP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ctrlPr>
                            </m:accPr>
                            <m:e>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𝑔</m:t>
                              </m:r>
                            </m:e>
                          </m:acc>
                        </m:e>
                        <m:sub>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𝑀</m:t>
                          </m:r>
                        </m:sub>
                      </m:sSub>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&lt;</m:t>
                      </m:r>
                      <m:sSub>
                        <m:sSubPr>
                          <m:ctrlP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ctrlPr>
                        </m:sSubPr>
                        <m:e>
                          <m:acc>
                            <m:accPr>
                              <m:chr m:val="̅"/>
                              <m:ctrlP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ctrlPr>
                            </m:accPr>
                            <m:e>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𝑔</m:t>
                              </m:r>
                            </m:e>
                          </m:acc>
                        </m:e>
                        <m:sub>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𝑌</m:t>
                          </m:r>
                        </m:sub>
                      </m:sSub>
                    </m:oMath>
                  </m:oMathPara>
                </a14:m>
                <a:endParaRPr lang="en-US" altLang="en-US" dirty="0">
                  <a:sym typeface="Times New Roman" panose="02020603050405020304" pitchFamily="18" charset="0"/>
                </a:endParaRPr>
              </a:p>
              <a:p>
                <a:pPr>
                  <a:lnSpc>
                    <a:spcPct val="110000"/>
                  </a:lnSpc>
                  <a:spcBef>
                    <a:spcPts val="1000"/>
                  </a:spcBef>
                </a:pPr>
                <a:endParaRPr lang="en-US" altLang="en-US" dirty="0">
                  <a:sym typeface="Times New Roman" panose="02020603050405020304" pitchFamily="18" charset="0"/>
                </a:endParaRPr>
              </a:p>
            </p:txBody>
          </p:sp>
        </mc:Choice>
        <mc:Fallback xmlns="">
          <p:sp>
            <p:nvSpPr>
              <p:cNvPr id="27650" name="Rectangle 4"/>
              <p:cNvSpPr>
                <a:spLocks noGrp="1" noRot="1" noChangeAspect="1" noMove="1" noResize="1" noEditPoints="1" noAdjustHandles="1" noChangeArrowheads="1" noChangeShapeType="1" noTextEdit="1"/>
              </p:cNvSpPr>
              <p:nvPr>
                <p:ph idx="1"/>
              </p:nvPr>
            </p:nvSpPr>
            <p:spPr>
              <a:xfrm>
                <a:off x="838200" y="1456793"/>
                <a:ext cx="10515600" cy="4755473"/>
              </a:xfrm>
              <a:blipFill>
                <a:blip r:embed="rId3"/>
                <a:stretch>
                  <a:fillRect l="-1206" t="-1064" r="-844"/>
                </a:stretch>
              </a:blipFill>
            </p:spPr>
            <p:txBody>
              <a:bodyPr/>
              <a:lstStyle/>
              <a:p>
                <a:r>
                  <a:rPr lang="en-US">
                    <a:noFill/>
                  </a:rPr>
                  <a:t> </a:t>
                </a:r>
              </a:p>
            </p:txBody>
          </p:sp>
        </mc:Fallback>
      </mc:AlternateContent>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4"/>
          <p:cNvSpPr>
            <a:spLocks noGrp="1" noChangeArrowheads="1"/>
          </p:cNvSpPr>
          <p:nvPr>
            <p:ph type="title"/>
          </p:nvPr>
        </p:nvSpPr>
        <p:spPr/>
        <p:txBody>
          <a:bodyPr/>
          <a:lstStyle/>
          <a:p>
            <a:r>
              <a:rPr lang="en-US" altLang="en-US" dirty="0"/>
              <a:t>8.1 Introduction</a:t>
            </a:r>
          </a:p>
        </p:txBody>
      </p:sp>
      <p:sp>
        <p:nvSpPr>
          <p:cNvPr id="17410" name="Rectangle 5"/>
          <p:cNvSpPr>
            <a:spLocks noGrp="1" noChangeArrowheads="1"/>
          </p:cNvSpPr>
          <p:nvPr>
            <p:ph idx="1"/>
          </p:nvPr>
        </p:nvSpPr>
        <p:spPr>
          <a:xfrm>
            <a:off x="838200" y="1456793"/>
            <a:ext cx="10515600" cy="4755473"/>
          </a:xfrm>
        </p:spPr>
        <p:txBody>
          <a:bodyPr/>
          <a:lstStyle/>
          <a:p>
            <a:pPr>
              <a:lnSpc>
                <a:spcPct val="100000"/>
              </a:lnSpc>
              <a:spcBef>
                <a:spcPts val="1000"/>
              </a:spcBef>
              <a:buClr>
                <a:srgbClr val="58697D"/>
              </a:buClr>
              <a:buSzPts val="2800"/>
            </a:pPr>
            <a:r>
              <a:rPr lang="en-US" altLang="en-US" dirty="0">
                <a:latin typeface="Cambria" panose="02040503050406030204" pitchFamily="18" charset="0"/>
                <a:cs typeface="Calibri" charset="0"/>
                <a:sym typeface="Times New Roman" panose="02020603050405020304" pitchFamily="18" charset="0"/>
              </a:rPr>
              <a:t>In this chapter, we learn</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what inflation is, and how costly it can be.</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how the quantity theory of money and the classical dichotomy help us understand inflation.</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the relationship of interest rates and inflation through the Fisher equation.</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the important link between fiscal policy and high inflation.</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Money Growth and Inflation in the United States, 1870–2012</a:t>
            </a:r>
          </a:p>
        </p:txBody>
      </p:sp>
      <p:pic>
        <p:nvPicPr>
          <p:cNvPr id="15" name="Content Placeholder 14" descr="A scatter plot graph showing Money Growth and Inflation in the United States. The inflation rate, in percent, is on the y axis ranging from negative 4 to 8 while Money growth, in percent, ranges from 0 to 10 on the x axis. There is a dotted horizontal line at 0 inflation rate. The years 1930s, 1920s, 1870s, 1890s, and 1880s are found beneath the horizontal line. The years 1990s, 1950s, 2000s, 2010s, 1960s, 1900s, 1980s, 1970s, 1940s, and 1910s are above the horizontal line. Sources: Money growth rates are computed using the data on M 2 from the Historical Statistics of the United States (Cambridge: Cambridge University Press, 2006) and FRED, Inflation data are taken from measuringworth.com.">
            <a:extLst>
              <a:ext uri="{FF2B5EF4-FFF2-40B4-BE49-F238E27FC236}">
                <a16:creationId xmlns:a16="http://schemas.microsoft.com/office/drawing/2014/main" id="{32B33B25-373D-61E0-837E-6FF5948C0A0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303761" y="1445674"/>
            <a:ext cx="5584478" cy="4754563"/>
          </a:xfr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57763"/>
            <a:ext cx="10515600" cy="624689"/>
          </a:xfrm>
        </p:spPr>
        <p:txBody>
          <a:bodyPr anchor="ctr">
            <a:normAutofit/>
          </a:bodyPr>
          <a:lstStyle/>
          <a:p>
            <a:r>
              <a:rPr lang="en-US" dirty="0"/>
              <a:t>Money Growth and Inflation around the World, 1990–2021</a:t>
            </a:r>
          </a:p>
        </p:txBody>
      </p:sp>
      <p:pic>
        <p:nvPicPr>
          <p:cNvPr id="7" name="Content Placeholder 6" descr="A scatter plot graph showing Money growth and inflation around the world from 1990 to 2021. The inflation rate, in percent, is on the y axis ranging from 0 to 1,000 while money growth in percent is on the x axis ranging from 0 to 1,000. First world nations such as Japan, Germany, Switzerland, and the U.S. have low money growth and low inflation rates. The less developed the country is, the higher the inflation rate and higher the money growth rate. Source: World Bank, World Development Indicators. The figure plots the average annual percentage change in the price level (inflation) and money supply for a sample of countries. Ratio scales are used for both axes.">
            <a:extLst>
              <a:ext uri="{FF2B5EF4-FFF2-40B4-BE49-F238E27FC236}">
                <a16:creationId xmlns:a16="http://schemas.microsoft.com/office/drawing/2014/main" id="{302B1BF8-7505-E2F4-9A80-A3AB21E9F64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712097" y="1445674"/>
            <a:ext cx="4767806" cy="4754563"/>
          </a:xfrm>
          <a:noFill/>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title"/>
          </p:nvPr>
        </p:nvSpPr>
        <p:spPr/>
        <p:txBody>
          <a:bodyPr/>
          <a:lstStyle/>
          <a:p>
            <a:r>
              <a:rPr lang="en-US" altLang="en-US" dirty="0"/>
              <a:t>Revisiting the Classical Dichotomy</a:t>
            </a:r>
            <a:r>
              <a:rPr lang="en-US" dirty="0"/>
              <a:t> </a:t>
            </a:r>
            <a:r>
              <a:rPr lang="en-US" sz="2400" dirty="0"/>
              <a:t>(</a:t>
            </a:r>
            <a:r>
              <a:rPr lang="en-US" altLang="en-US" sz="2400" dirty="0"/>
              <a:t>1 of 2)</a:t>
            </a:r>
          </a:p>
        </p:txBody>
      </p:sp>
      <p:sp>
        <p:nvSpPr>
          <p:cNvPr id="74754" name="Rectangle 5"/>
          <p:cNvSpPr>
            <a:spLocks noGrp="1" noChangeArrowheads="1"/>
          </p:cNvSpPr>
          <p:nvPr>
            <p:ph idx="1"/>
          </p:nvPr>
        </p:nvSpPr>
        <p:spPr>
          <a:xfrm>
            <a:off x="838200" y="1456793"/>
            <a:ext cx="10515600" cy="4755473"/>
          </a:xfrm>
        </p:spPr>
        <p:txBody>
          <a:bodyPr/>
          <a:lstStyle/>
          <a:p>
            <a:pPr>
              <a:lnSpc>
                <a:spcPct val="110000"/>
              </a:lnSpc>
              <a:spcBef>
                <a:spcPts val="1000"/>
              </a:spcBef>
            </a:pPr>
            <a:r>
              <a:rPr lang="en-US" altLang="en-US" dirty="0">
                <a:sym typeface="Times New Roman" panose="02020603050405020304" pitchFamily="18" charset="0"/>
              </a:rPr>
              <a:t>When all prices in the economy double, relative prices are unchanged.</a:t>
            </a:r>
          </a:p>
          <a:p>
            <a:pPr>
              <a:lnSpc>
                <a:spcPct val="110000"/>
              </a:lnSpc>
              <a:spcBef>
                <a:spcPts val="1000"/>
              </a:spcBef>
            </a:pPr>
            <a:r>
              <a:rPr lang="en-US" altLang="en-US" dirty="0">
                <a:sym typeface="Times New Roman" panose="02020603050405020304" pitchFamily="18" charset="0"/>
              </a:rPr>
              <a:t>When the relative prices of goods are unchanged, nothing real is affected.</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t>Revisiting the Classical Dichotomy</a:t>
            </a:r>
            <a:r>
              <a:rPr lang="en-US" dirty="0"/>
              <a:t> </a:t>
            </a:r>
            <a:r>
              <a:rPr lang="en-US" sz="2400" dirty="0"/>
              <a:t>(</a:t>
            </a:r>
            <a:r>
              <a:rPr lang="en-US" altLang="en-US" sz="2400" dirty="0"/>
              <a:t>2 of 2)</a:t>
            </a:r>
            <a:endParaRPr lang="en-US" sz="2400" dirty="0"/>
          </a:p>
        </p:txBody>
      </p:sp>
      <p:sp>
        <p:nvSpPr>
          <p:cNvPr id="31746" name="Rectangle 4"/>
          <p:cNvSpPr>
            <a:spLocks noGrp="1" noChangeArrowheads="1"/>
          </p:cNvSpPr>
          <p:nvPr>
            <p:ph idx="1"/>
          </p:nvPr>
        </p:nvSpPr>
        <p:spPr>
          <a:xfrm>
            <a:off x="838200" y="1456793"/>
            <a:ext cx="10515600" cy="4755473"/>
          </a:xfrm>
        </p:spPr>
        <p:txBody>
          <a:bodyPr/>
          <a:lstStyle/>
          <a:p>
            <a:pPr>
              <a:lnSpc>
                <a:spcPct val="110000"/>
              </a:lnSpc>
              <a:spcBef>
                <a:spcPts val="1000"/>
              </a:spcBef>
            </a:pPr>
            <a:r>
              <a:rPr lang="en-US" altLang="en-US" dirty="0">
                <a:sym typeface="Times New Roman" panose="02020603050405020304" pitchFamily="18" charset="0"/>
              </a:rPr>
              <a:t>The neutrality of money says that changes in the money supply</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have no real effects on the economy.</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affect only prices.</a:t>
            </a:r>
          </a:p>
          <a:p>
            <a:pPr>
              <a:lnSpc>
                <a:spcPct val="110000"/>
              </a:lnSpc>
              <a:spcBef>
                <a:spcPts val="1000"/>
              </a:spcBef>
            </a:pPr>
            <a:r>
              <a:rPr lang="en-US" altLang="en-US" dirty="0">
                <a:sym typeface="Times New Roman" panose="02020603050405020304" pitchFamily="18" charset="0"/>
              </a:rPr>
              <a:t>Empirically</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Holds in the long run</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Does not hold in the short run </a:t>
            </a:r>
          </a:p>
          <a:p>
            <a:pPr marL="914400" lvl="2" indent="-457200">
              <a:lnSpc>
                <a:spcPct val="100000"/>
              </a:lnSpc>
              <a:spcBef>
                <a:spcPts val="1000"/>
              </a:spcBef>
              <a:buClr>
                <a:srgbClr val="58697D"/>
              </a:buClr>
              <a:buSzPts val="2800"/>
              <a:buFont typeface="Courier New" panose="02070309020205020404" pitchFamily="49" charset="0"/>
              <a:buChar char="o"/>
            </a:pPr>
            <a:r>
              <a:rPr lang="en-US" altLang="en-US" sz="2400" dirty="0">
                <a:latin typeface="Cambria" panose="02040503050406030204" pitchFamily="18" charset="0"/>
                <a:sym typeface="Times New Roman" panose="02020603050405020304" pitchFamily="18" charset="0"/>
              </a:rPr>
              <a:t>Nominal prices do not respond immediately to changes in the money supply.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46">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174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74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4"/>
          <p:cNvSpPr>
            <a:spLocks noGrp="1" noChangeArrowheads="1"/>
          </p:cNvSpPr>
          <p:nvPr>
            <p:ph type="title"/>
          </p:nvPr>
        </p:nvSpPr>
        <p:spPr/>
        <p:txBody>
          <a:bodyPr/>
          <a:lstStyle/>
          <a:p>
            <a:r>
              <a:rPr lang="en-US" altLang="en-US" dirty="0"/>
              <a:t>8.3 Real and Nominal Interest Rates</a:t>
            </a:r>
          </a:p>
        </p:txBody>
      </p:sp>
      <p:sp>
        <p:nvSpPr>
          <p:cNvPr id="32771" name="Rectangle 5"/>
          <p:cNvSpPr>
            <a:spLocks noGrp="1" noChangeArrowheads="1"/>
          </p:cNvSpPr>
          <p:nvPr>
            <p:ph idx="1"/>
          </p:nvPr>
        </p:nvSpPr>
        <p:spPr/>
        <p:txBody>
          <a:bodyPr/>
          <a:lstStyle/>
          <a:p>
            <a:pPr>
              <a:lnSpc>
                <a:spcPct val="110000"/>
              </a:lnSpc>
              <a:spcBef>
                <a:spcPts val="1000"/>
              </a:spcBef>
            </a:pPr>
            <a:r>
              <a:rPr lang="en-US" altLang="en-US" dirty="0">
                <a:sym typeface="Times New Roman" panose="02020603050405020304" pitchFamily="18" charset="0"/>
              </a:rPr>
              <a:t>The real interest rate</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is equal to the marginal product of capital. </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is paid in goods.</a:t>
            </a:r>
          </a:p>
          <a:p>
            <a:pPr>
              <a:lnSpc>
                <a:spcPct val="110000"/>
              </a:lnSpc>
              <a:spcBef>
                <a:spcPts val="1000"/>
              </a:spcBef>
            </a:pPr>
            <a:r>
              <a:rPr lang="en-US" altLang="en-US" dirty="0">
                <a:sym typeface="Times New Roman" panose="02020603050405020304" pitchFamily="18" charset="0"/>
              </a:rPr>
              <a:t>The nominal interest rate</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is the interest rate on a savings account.</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is paid in dollars.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Fisher Equation </a:t>
            </a:r>
            <a:r>
              <a:rPr lang="en-US" sz="2400" dirty="0"/>
              <a:t>(1 of 2)</a:t>
            </a:r>
          </a:p>
        </p:txBody>
      </p:sp>
      <mc:AlternateContent xmlns:mc="http://schemas.openxmlformats.org/markup-compatibility/2006" xmlns:a14="http://schemas.microsoft.com/office/drawing/2010/main">
        <mc:Choice Requires="a14">
          <p:sp>
            <p:nvSpPr>
              <p:cNvPr id="80897" name="Rectangle 5"/>
              <p:cNvSpPr>
                <a:spLocks noGrp="1" noChangeArrowheads="1"/>
              </p:cNvSpPr>
              <p:nvPr>
                <p:ph idx="1"/>
              </p:nvPr>
            </p:nvSpPr>
            <p:spPr>
              <a:xfrm>
                <a:off x="838200" y="1456793"/>
                <a:ext cx="10515600" cy="4755473"/>
              </a:xfrm>
            </p:spPr>
            <p:txBody>
              <a:bodyPr/>
              <a:lstStyle/>
              <a:p>
                <a:pPr>
                  <a:lnSpc>
                    <a:spcPct val="110000"/>
                  </a:lnSpc>
                  <a:spcBef>
                    <a:spcPts val="1000"/>
                  </a:spcBef>
                </a:pPr>
                <a:r>
                  <a:rPr lang="en-US" altLang="en-US" dirty="0">
                    <a:sym typeface="Times New Roman" panose="02020603050405020304" pitchFamily="18" charset="0"/>
                  </a:rPr>
                  <a:t>The Fisher equation</a:t>
                </a:r>
              </a:p>
              <a:p>
                <a:pPr algn="ctr">
                  <a:lnSpc>
                    <a:spcPct val="110000"/>
                  </a:lnSpc>
                  <a:spcBef>
                    <a:spcPts val="1000"/>
                  </a:spcBef>
                </a:pPr>
                <a14:m>
                  <m:oMathPara xmlns:m="http://schemas.openxmlformats.org/officeDocument/2006/math">
                    <m:oMathParaPr>
                      <m:jc m:val="centerGroup"/>
                    </m:oMathParaPr>
                    <m:oMath xmlns:m="http://schemas.openxmlformats.org/officeDocument/2006/math">
                      <m:r>
                        <a:rPr lang="en-US" altLang="en-US" b="0" i="1" dirty="0" smtClean="0">
                          <a:latin typeface="Cambria Math" panose="02040503050406030204" pitchFamily="18" charset="0"/>
                          <a:sym typeface="Times New Roman" panose="02020603050405020304" pitchFamily="18" charset="0"/>
                        </a:rPr>
                        <m:t>𝑖</m:t>
                      </m:r>
                      <m:r>
                        <a:rPr lang="en-US" altLang="en-US" b="0" i="1" dirty="0" smtClean="0">
                          <a:latin typeface="Cambria Math" panose="02040503050406030204" pitchFamily="18" charset="0"/>
                          <a:ea typeface="Cambria Math" panose="02040503050406030204" pitchFamily="18" charset="0"/>
                          <a:sym typeface="Times New Roman" panose="02020603050405020304" pitchFamily="18" charset="0"/>
                        </a:rPr>
                        <m:t>≈</m:t>
                      </m:r>
                      <m:r>
                        <a:rPr lang="en-US" altLang="en-US" b="0" i="1" dirty="0" err="1" smtClean="0">
                          <a:latin typeface="Cambria Math" panose="02040503050406030204" pitchFamily="18" charset="0"/>
                          <a:ea typeface="Cambria Math" panose="02040503050406030204" pitchFamily="18" charset="0"/>
                          <a:sym typeface="Times New Roman" panose="02020603050405020304" pitchFamily="18" charset="0"/>
                        </a:rPr>
                        <m:t>𝑅</m:t>
                      </m:r>
                      <m:r>
                        <a:rPr lang="en-US" altLang="en-US" b="0" i="1" dirty="0" smtClean="0">
                          <a:latin typeface="Cambria Math" panose="02040503050406030204" pitchFamily="18" charset="0"/>
                          <a:ea typeface="Cambria Math" panose="02040503050406030204" pitchFamily="18" charset="0"/>
                          <a:sym typeface="Times New Roman" panose="02020603050405020304" pitchFamily="18" charset="0"/>
                        </a:rPr>
                        <m:t>+ </m:t>
                      </m:r>
                      <m:r>
                        <a:rPr lang="en-US" altLang="en-US" b="0" i="1" dirty="0" smtClean="0">
                          <a:latin typeface="Cambria Math" panose="02040503050406030204" pitchFamily="18" charset="0"/>
                          <a:ea typeface="Cambria Math" panose="02040503050406030204" pitchFamily="18" charset="0"/>
                          <a:sym typeface="Times New Roman" panose="02020603050405020304" pitchFamily="18" charset="0"/>
                        </a:rPr>
                        <m:t>𝜋</m:t>
                      </m:r>
                      <m:r>
                        <a:rPr lang="en-US" altLang="en-US" i="1" dirty="0" smtClean="0">
                          <a:latin typeface="Cambria Math" panose="02040503050406030204" pitchFamily="18" charset="0"/>
                          <a:sym typeface="Times New Roman" panose="02020603050405020304" pitchFamily="18" charset="0"/>
                        </a:rPr>
                        <m:t> </m:t>
                      </m:r>
                    </m:oMath>
                  </m:oMathPara>
                </a14:m>
                <a:endParaRPr lang="en-US" altLang="en-US" dirty="0">
                  <a:sym typeface="Times New Roman" panose="02020603050405020304" pitchFamily="18" charset="0"/>
                </a:endParaRPr>
              </a:p>
              <a:p>
                <a:pPr>
                  <a:lnSpc>
                    <a:spcPct val="110000"/>
                  </a:lnSpc>
                  <a:spcBef>
                    <a:spcPts val="1000"/>
                  </a:spcBef>
                </a:pPr>
                <a:r>
                  <a:rPr lang="en-US" altLang="en-US" dirty="0">
                    <a:sym typeface="Times New Roman" panose="02020603050405020304" pitchFamily="18" charset="0"/>
                  </a:rPr>
                  <a:t>where</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𝑖: nominal interest rate</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𝑅: real interest rate</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𝜋: inflation rate</a:t>
                </a:r>
              </a:p>
              <a:p>
                <a:pPr>
                  <a:lnSpc>
                    <a:spcPct val="110000"/>
                  </a:lnSpc>
                  <a:spcBef>
                    <a:spcPts val="1000"/>
                  </a:spcBef>
                </a:pPr>
                <a:r>
                  <a:rPr lang="en-US" altLang="en-US" dirty="0">
                    <a:sym typeface="Times New Roman" panose="02020603050405020304" pitchFamily="18" charset="0"/>
                  </a:rPr>
                  <a:t>The nominal interest rate is generally high when inflation is high.</a:t>
                </a:r>
              </a:p>
            </p:txBody>
          </p:sp>
        </mc:Choice>
        <mc:Fallback xmlns="">
          <p:sp>
            <p:nvSpPr>
              <p:cNvPr id="80897" name="Rectangle 5"/>
              <p:cNvSpPr>
                <a:spLocks noGrp="1" noRot="1" noChangeAspect="1" noMove="1" noResize="1" noEditPoints="1" noAdjustHandles="1" noChangeArrowheads="1" noChangeShapeType="1" noTextEdit="1"/>
              </p:cNvSpPr>
              <p:nvPr>
                <p:ph idx="1"/>
              </p:nvPr>
            </p:nvSpPr>
            <p:spPr>
              <a:xfrm>
                <a:off x="838200" y="1456793"/>
                <a:ext cx="10515600" cy="4755473"/>
              </a:xfrm>
              <a:blipFill>
                <a:blip r:embed="rId3"/>
                <a:stretch>
                  <a:fillRect l="-1206" t="-1064"/>
                </a:stretch>
              </a:blipFill>
            </p:spPr>
            <p:txBody>
              <a:bodyPr/>
              <a:lstStyle/>
              <a:p>
                <a:r>
                  <a:rPr lang="en-US">
                    <a:noFill/>
                  </a:rPr>
                  <a:t> </a:t>
                </a:r>
              </a:p>
            </p:txBody>
          </p:sp>
        </mc:Fallback>
      </mc:AlternateContent>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Fisher Equation </a:t>
            </a:r>
            <a:r>
              <a:rPr lang="en-US" sz="2400" dirty="0"/>
              <a:t>(2 of 2)</a:t>
            </a:r>
          </a:p>
        </p:txBody>
      </p:sp>
      <mc:AlternateContent xmlns:mc="http://schemas.openxmlformats.org/markup-compatibility/2006" xmlns:a14="http://schemas.microsoft.com/office/drawing/2010/main">
        <mc:Choice Requires="a14">
          <p:sp>
            <p:nvSpPr>
              <p:cNvPr id="34818" name="Rectangle 5"/>
              <p:cNvSpPr>
                <a:spLocks noGrp="1" noChangeArrowheads="1"/>
              </p:cNvSpPr>
              <p:nvPr>
                <p:ph idx="1"/>
              </p:nvPr>
            </p:nvSpPr>
            <p:spPr>
              <a:xfrm>
                <a:off x="838200" y="1456793"/>
                <a:ext cx="10515600" cy="4755473"/>
              </a:xfrm>
            </p:spPr>
            <p:txBody>
              <a:bodyPr/>
              <a:lstStyle/>
              <a:p>
                <a:pPr>
                  <a:lnSpc>
                    <a:spcPct val="110000"/>
                  </a:lnSpc>
                  <a:spcBef>
                    <a:spcPts val="1000"/>
                  </a:spcBef>
                </a:pPr>
                <a:r>
                  <a:rPr lang="en-US" altLang="en-US" dirty="0">
                    <a:sym typeface="Times New Roman" panose="02020603050405020304" pitchFamily="18" charset="0"/>
                  </a:rPr>
                  <a:t>If </a:t>
                </a:r>
                <a14:m>
                  <m:oMath xmlns:m="http://schemas.openxmlformats.org/officeDocument/2006/math">
                    <m:r>
                      <a:rPr lang="en-US" altLang="en-US" b="0" i="1" smtClean="0">
                        <a:latin typeface="Cambria Math" panose="02040503050406030204" pitchFamily="18" charset="0"/>
                        <a:sym typeface="Times New Roman" panose="02020603050405020304" pitchFamily="18" charset="0"/>
                      </a:rPr>
                      <m:t>𝑖</m:t>
                    </m:r>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m:t>
                    </m:r>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𝑅</m:t>
                    </m:r>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m:t>
                    </m:r>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𝜋</m:t>
                    </m:r>
                  </m:oMath>
                </a14:m>
                <a:r>
                  <a:rPr lang="en-US" altLang="en-US" dirty="0">
                    <a:sym typeface="Times New Roman" panose="02020603050405020304" pitchFamily="18" charset="0"/>
                  </a:rPr>
                  <a:t>  then </a:t>
                </a:r>
                <a14:m>
                  <m:oMath xmlns:m="http://schemas.openxmlformats.org/officeDocument/2006/math">
                    <m:r>
                      <a:rPr lang="en-US" altLang="en-US" b="0" i="1" smtClean="0">
                        <a:latin typeface="Cambria Math" panose="02040503050406030204" pitchFamily="18" charset="0"/>
                        <a:sym typeface="Times New Roman" panose="02020603050405020304" pitchFamily="18" charset="0"/>
                      </a:rPr>
                      <m:t>𝑅</m:t>
                    </m:r>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m:t>
                    </m:r>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𝑖</m:t>
                    </m:r>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 −</m:t>
                    </m:r>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𝜋</m:t>
                    </m:r>
                  </m:oMath>
                </a14:m>
                <a:endParaRPr lang="en-US" altLang="en-US" dirty="0">
                  <a:sym typeface="Times New Roman" panose="02020603050405020304" pitchFamily="18" charset="0"/>
                </a:endParaRPr>
              </a:p>
              <a:p>
                <a:pPr>
                  <a:lnSpc>
                    <a:spcPct val="110000"/>
                  </a:lnSpc>
                  <a:spcBef>
                    <a:spcPts val="1000"/>
                  </a:spcBef>
                </a:pPr>
                <a:r>
                  <a:rPr lang="en-US" altLang="en-US" dirty="0">
                    <a:sym typeface="Times New Roman" panose="02020603050405020304" pitchFamily="18" charset="0"/>
                  </a:rPr>
                  <a:t>Empirically</a:t>
                </a:r>
              </a:p>
              <a:p>
                <a:pPr lvl="1">
                  <a:lnSpc>
                    <a:spcPct val="110000"/>
                  </a:lnSpc>
                  <a:spcBef>
                    <a:spcPts val="1000"/>
                  </a:spcBef>
                </a:pPr>
                <a:r>
                  <a:rPr lang="en-US" altLang="en-US" dirty="0">
                    <a:sym typeface="Times New Roman" panose="02020603050405020304" pitchFamily="18" charset="0"/>
                  </a:rPr>
                  <a:t>The real interest rate has been negative.</a:t>
                </a:r>
              </a:p>
              <a:p>
                <a:pPr lvl="1">
                  <a:lnSpc>
                    <a:spcPct val="110000"/>
                  </a:lnSpc>
                  <a:spcBef>
                    <a:spcPts val="1000"/>
                  </a:spcBef>
                </a:pPr>
                <a:r>
                  <a:rPr lang="en-US" altLang="en-US" dirty="0">
                    <a:sym typeface="Times New Roman" panose="02020603050405020304" pitchFamily="18" charset="0"/>
                  </a:rPr>
                  <a:t>This implies that in the short run the real interest rate need not equal the MPK.</a:t>
                </a:r>
              </a:p>
            </p:txBody>
          </p:sp>
        </mc:Choice>
        <mc:Fallback xmlns="">
          <p:sp>
            <p:nvSpPr>
              <p:cNvPr id="34818" name="Rectangle 5"/>
              <p:cNvSpPr>
                <a:spLocks noGrp="1" noRot="1" noChangeAspect="1" noMove="1" noResize="1" noEditPoints="1" noAdjustHandles="1" noChangeArrowheads="1" noChangeShapeType="1" noTextEdit="1"/>
              </p:cNvSpPr>
              <p:nvPr>
                <p:ph idx="1"/>
              </p:nvPr>
            </p:nvSpPr>
            <p:spPr>
              <a:xfrm>
                <a:off x="838200" y="1456793"/>
                <a:ext cx="10515600" cy="4755473"/>
              </a:xfrm>
              <a:blipFill>
                <a:blip r:embed="rId3"/>
                <a:stretch>
                  <a:fillRect l="-1206" t="-1064"/>
                </a:stretch>
              </a:blipFill>
            </p:spPr>
            <p:txBody>
              <a:bodyPr/>
              <a:lstStyle/>
              <a:p>
                <a:r>
                  <a:rPr lang="en-US">
                    <a:noFill/>
                  </a:rPr>
                  <a:t> </a:t>
                </a:r>
              </a:p>
            </p:txBody>
          </p:sp>
        </mc:Fallback>
      </mc:AlternateContent>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Real and Nominal Interest Rates in the United States</a:t>
            </a:r>
          </a:p>
        </p:txBody>
      </p:sp>
      <p:pic>
        <p:nvPicPr>
          <p:cNvPr id="7" name="Content Placeholder 6" descr="A line graph of real and nominal interest rates in the United States from 1960 to 2022. Percentage is plotted on the y axis ranging from negative 10 to positive 15 while year is on the x axis ranging from 1960 to 2022. The nominal rate fluctuates upwards from about 2.5 percent in 1960 to a peak of around 14 percent in 1981. The peak then fluctuates downward towards a percentage of zero from 2009 until 2015 before increasing slightly to about 2 in 2022. The real interest rate begins around 1.8 percent in the year 1960. The real rate quickly decreases downwards towards a trough of negative 3.5 percent in the year 1975 before fluctuating upwards to a peak of 4.3 percent in 1981 before fluctuating downwards and ending at zero percent in the year 2015. After 2015, it abruptly drops, ending in about negative 5 percent in 2022. Source: FRED and author's calculations. The nominal interest rate plotted here is the annualized return on the 3-month Treasury bills.">
            <a:extLst>
              <a:ext uri="{FF2B5EF4-FFF2-40B4-BE49-F238E27FC236}">
                <a16:creationId xmlns:a16="http://schemas.microsoft.com/office/drawing/2014/main" id="{6BD8C677-B719-A4AF-DCC0-BC4EF17872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96668" y="1445674"/>
            <a:ext cx="6398664" cy="4754563"/>
          </a:xfr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4"/>
          <p:cNvSpPr>
            <a:spLocks noGrp="1" noChangeArrowheads="1"/>
          </p:cNvSpPr>
          <p:nvPr>
            <p:ph type="title"/>
          </p:nvPr>
        </p:nvSpPr>
        <p:spPr/>
        <p:txBody>
          <a:bodyPr/>
          <a:lstStyle/>
          <a:p>
            <a:r>
              <a:rPr lang="en-US" altLang="en-US" dirty="0"/>
              <a:t>8.4 Costs of Inflation</a:t>
            </a:r>
          </a:p>
        </p:txBody>
      </p:sp>
      <p:sp>
        <p:nvSpPr>
          <p:cNvPr id="36867" name="Rectangle 5"/>
          <p:cNvSpPr>
            <a:spLocks noGrp="1" noChangeArrowheads="1"/>
          </p:cNvSpPr>
          <p:nvPr>
            <p:ph idx="1"/>
          </p:nvPr>
        </p:nvSpPr>
        <p:spPr>
          <a:xfrm>
            <a:off x="838200" y="1456793"/>
            <a:ext cx="10515600" cy="4755473"/>
          </a:xfrm>
        </p:spPr>
        <p:txBody>
          <a:bodyPr/>
          <a:lstStyle/>
          <a:p>
            <a:pPr>
              <a:lnSpc>
                <a:spcPct val="110000"/>
              </a:lnSpc>
              <a:spcBef>
                <a:spcPts val="1000"/>
              </a:spcBef>
            </a:pPr>
            <a:r>
              <a:rPr lang="en-US" altLang="en-US" dirty="0">
                <a:latin typeface="Cambria" panose="02040503050406030204" pitchFamily="18" charset="0"/>
                <a:cs typeface="Calibri" charset="0"/>
              </a:rPr>
              <a:t>Individuals who are hurt during inflation:</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rPr>
              <a:t>An individual who has a pension that is not indexed to inflation</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rPr>
              <a:t>A bank that issues loans at fixed rates but that pays interest rates that move with the market</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rPr>
              <a:t>An individual with a variable rate mortgage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6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Costs of Inflation </a:t>
            </a:r>
            <a:r>
              <a:rPr lang="en-US" sz="2400" dirty="0"/>
              <a:t>(1 of 3) </a:t>
            </a:r>
          </a:p>
        </p:txBody>
      </p:sp>
      <p:sp>
        <p:nvSpPr>
          <p:cNvPr id="37890" name="Rectangle 4"/>
          <p:cNvSpPr>
            <a:spLocks noGrp="1" noChangeArrowheads="1"/>
          </p:cNvSpPr>
          <p:nvPr>
            <p:ph idx="1"/>
          </p:nvPr>
        </p:nvSpPr>
        <p:spPr>
          <a:xfrm>
            <a:off x="838200" y="1456793"/>
            <a:ext cx="10515600" cy="4755473"/>
          </a:xfrm>
        </p:spPr>
        <p:txBody>
          <a:bodyPr/>
          <a:lstStyle/>
          <a:p>
            <a:pPr>
              <a:lnSpc>
                <a:spcPct val="110000"/>
              </a:lnSpc>
              <a:spcBef>
                <a:spcPts val="1000"/>
              </a:spcBef>
            </a:pPr>
            <a:r>
              <a:rPr lang="en-US" altLang="en-US" dirty="0">
                <a:sym typeface="Times New Roman" panose="02020603050405020304" pitchFamily="18" charset="0"/>
              </a:rPr>
              <a:t>Large surprise inflations can lead to large distributions in wealth.</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People with debts can pay back their loans with new cheaper dollars.</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Creditors wind up losers.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Inflation </a:t>
            </a:r>
            <a:r>
              <a:rPr lang="en-US" sz="2400" dirty="0"/>
              <a:t>(1 of 2)</a:t>
            </a:r>
          </a:p>
        </p:txBody>
      </p:sp>
      <p:sp>
        <p:nvSpPr>
          <p:cNvPr id="4098" name="Rectangle 4"/>
          <p:cNvSpPr>
            <a:spLocks noGrp="1" noChangeArrowheads="1"/>
          </p:cNvSpPr>
          <p:nvPr>
            <p:ph idx="1"/>
          </p:nvPr>
        </p:nvSpPr>
        <p:spPr/>
        <p:txBody>
          <a:bodyPr/>
          <a:lstStyle/>
          <a:p>
            <a:pPr>
              <a:lnSpc>
                <a:spcPct val="100000"/>
              </a:lnSpc>
              <a:spcBef>
                <a:spcPts val="1000"/>
              </a:spcBef>
              <a:buClr>
                <a:srgbClr val="58697D"/>
              </a:buClr>
              <a:buSzPts val="2800"/>
            </a:pPr>
            <a:r>
              <a:rPr lang="en-US" altLang="en-US" dirty="0">
                <a:latin typeface="Cambria" panose="02040503050406030204" pitchFamily="18" charset="0"/>
                <a:cs typeface="Calibri" charset="0"/>
                <a:sym typeface="Times New Roman" panose="02020603050405020304" pitchFamily="18" charset="0"/>
              </a:rPr>
              <a:t>Inflation</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Percentage change in the overall </a:t>
            </a:r>
            <a:r>
              <a:rPr lang="en-US" altLang="ja-JP" sz="2600" dirty="0">
                <a:latin typeface="Cambria" panose="02040503050406030204" pitchFamily="18" charset="0"/>
                <a:sym typeface="Times New Roman" panose="02020603050405020304" pitchFamily="18" charset="0"/>
              </a:rPr>
              <a:t>price level</a:t>
            </a:r>
            <a:endParaRPr lang="en-US" altLang="en-US" sz="2600" dirty="0">
              <a:latin typeface="Cambria" panose="02040503050406030204" pitchFamily="18" charset="0"/>
              <a:sym typeface="Times New Roman" panose="02020603050405020304" pitchFamily="18" charset="0"/>
            </a:endParaRPr>
          </a:p>
          <a:p>
            <a:pPr>
              <a:lnSpc>
                <a:spcPct val="100000"/>
              </a:lnSpc>
              <a:spcBef>
                <a:spcPts val="1000"/>
              </a:spcBef>
              <a:buClr>
                <a:srgbClr val="58697D"/>
              </a:buClr>
              <a:buSzPts val="2800"/>
            </a:pPr>
            <a:r>
              <a:rPr lang="en-US" altLang="en-US" dirty="0">
                <a:latin typeface="Cambria" panose="02040503050406030204" pitchFamily="18" charset="0"/>
                <a:cs typeface="Calibri" charset="0"/>
                <a:sym typeface="Times New Roman" panose="02020603050405020304" pitchFamily="18" charset="0"/>
              </a:rPr>
              <a:t>Hyperinflation</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Episode of extremely high inflation </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Greater than 500 percent per year</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Costs of Inflation </a:t>
            </a:r>
            <a:r>
              <a:rPr lang="en-US" sz="2400" dirty="0"/>
              <a:t>(2 of 3) </a:t>
            </a:r>
          </a:p>
        </p:txBody>
      </p:sp>
      <p:sp>
        <p:nvSpPr>
          <p:cNvPr id="38914" name="Rectangle 4"/>
          <p:cNvSpPr>
            <a:spLocks noGrp="1" noChangeArrowheads="1"/>
          </p:cNvSpPr>
          <p:nvPr>
            <p:ph idx="1"/>
          </p:nvPr>
        </p:nvSpPr>
        <p:spPr>
          <a:xfrm>
            <a:off x="838200" y="1456793"/>
            <a:ext cx="10515600" cy="4755473"/>
          </a:xfrm>
        </p:spPr>
        <p:txBody>
          <a:bodyPr/>
          <a:lstStyle/>
          <a:p>
            <a:pPr>
              <a:lnSpc>
                <a:spcPct val="110000"/>
              </a:lnSpc>
              <a:spcBef>
                <a:spcPts val="1000"/>
              </a:spcBef>
            </a:pPr>
            <a:r>
              <a:rPr lang="en-US" altLang="en-US" dirty="0">
                <a:sym typeface="Times New Roman" panose="02020603050405020304" pitchFamily="18" charset="0"/>
              </a:rPr>
              <a:t>Taxes</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Based on nominal incomes </a:t>
            </a:r>
          </a:p>
          <a:p>
            <a:pPr>
              <a:lnSpc>
                <a:spcPct val="110000"/>
              </a:lnSpc>
              <a:spcBef>
                <a:spcPts val="1000"/>
              </a:spcBef>
            </a:pPr>
            <a:r>
              <a:rPr lang="en-US" altLang="en-US" dirty="0">
                <a:sym typeface="Times New Roman" panose="02020603050405020304" pitchFamily="18" charset="0"/>
              </a:rPr>
              <a:t>Economic decisions</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Based on real variables</a:t>
            </a:r>
          </a:p>
          <a:p>
            <a:pPr>
              <a:lnSpc>
                <a:spcPct val="110000"/>
              </a:lnSpc>
              <a:spcBef>
                <a:spcPts val="1000"/>
              </a:spcBef>
            </a:pPr>
            <a:r>
              <a:rPr lang="en-US" altLang="en-US" dirty="0">
                <a:sym typeface="Times New Roman" panose="02020603050405020304" pitchFamily="18" charset="0"/>
              </a:rPr>
              <a:t>Tax distortions are more severe when inflation is high.</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91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891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9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Costs of Inflation </a:t>
            </a:r>
            <a:r>
              <a:rPr lang="en-US" sz="2400" dirty="0"/>
              <a:t>(3 of 3) </a:t>
            </a:r>
          </a:p>
        </p:txBody>
      </p:sp>
      <p:sp>
        <p:nvSpPr>
          <p:cNvPr id="39938" name="Rectangle 4"/>
          <p:cNvSpPr>
            <a:spLocks noGrp="1" noChangeArrowheads="1"/>
          </p:cNvSpPr>
          <p:nvPr>
            <p:ph idx="1"/>
          </p:nvPr>
        </p:nvSpPr>
        <p:spPr>
          <a:xfrm>
            <a:off x="838200" y="1456793"/>
            <a:ext cx="10515600" cy="4755473"/>
          </a:xfrm>
        </p:spPr>
        <p:txBody>
          <a:bodyPr/>
          <a:lstStyle/>
          <a:p>
            <a:pPr>
              <a:lnSpc>
                <a:spcPct val="110000"/>
              </a:lnSpc>
              <a:spcBef>
                <a:spcPts val="1000"/>
              </a:spcBef>
            </a:pPr>
            <a:r>
              <a:rPr lang="en-US" altLang="en-US" dirty="0">
                <a:sym typeface="Times New Roman" panose="02020603050405020304" pitchFamily="18" charset="0"/>
              </a:rPr>
              <a:t>Inflation also distorts relative prices.</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Some prices are faster at adjusting to inflation than other prices.</a:t>
            </a:r>
          </a:p>
          <a:p>
            <a:pPr>
              <a:lnSpc>
                <a:spcPct val="110000"/>
              </a:lnSpc>
              <a:spcBef>
                <a:spcPts val="1000"/>
              </a:spcBef>
            </a:pPr>
            <a:r>
              <a:rPr lang="en-US" altLang="en-US" dirty="0">
                <a:sym typeface="Times New Roman" panose="02020603050405020304" pitchFamily="18" charset="0"/>
              </a:rPr>
              <a:t>Shoe leather costs of inflation</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People want to hold less money when inflation is high.</a:t>
            </a:r>
          </a:p>
          <a:p>
            <a:pPr>
              <a:lnSpc>
                <a:spcPct val="110000"/>
              </a:lnSpc>
              <a:spcBef>
                <a:spcPts val="1000"/>
              </a:spcBef>
            </a:pPr>
            <a:r>
              <a:rPr lang="en-US" altLang="en-US" dirty="0">
                <a:sym typeface="Times New Roman" panose="02020603050405020304" pitchFamily="18" charset="0"/>
              </a:rPr>
              <a:t>Menu costs</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The costs to firms of changing prices frequently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4"/>
          <p:cNvSpPr>
            <a:spLocks noGrp="1" noChangeArrowheads="1"/>
          </p:cNvSpPr>
          <p:nvPr>
            <p:ph type="title"/>
          </p:nvPr>
        </p:nvSpPr>
        <p:spPr/>
        <p:txBody>
          <a:bodyPr/>
          <a:lstStyle/>
          <a:p>
            <a:r>
              <a:rPr lang="en-US" altLang="en-US" spc="-100"/>
              <a:t>Case Study: The Wage-Price Spiral and President Nixon’s Price Controls</a:t>
            </a:r>
            <a:endParaRPr lang="en-US" altLang="en-US" dirty="0"/>
          </a:p>
        </p:txBody>
      </p:sp>
      <p:sp>
        <p:nvSpPr>
          <p:cNvPr id="95234" name="Rectangle 5"/>
          <p:cNvSpPr>
            <a:spLocks noGrp="1" noChangeArrowheads="1"/>
          </p:cNvSpPr>
          <p:nvPr>
            <p:ph idx="1"/>
          </p:nvPr>
        </p:nvSpPr>
        <p:spPr>
          <a:xfrm>
            <a:off x="838200" y="1456794"/>
            <a:ext cx="10668000" cy="5172606"/>
          </a:xfrm>
        </p:spPr>
        <p:txBody>
          <a:bodyPr>
            <a:noAutofit/>
          </a:bodyPr>
          <a:lstStyle/>
          <a:p>
            <a:endParaRPr lang="en-US" altLang="en-US" dirty="0">
              <a:sym typeface="Times New Roman" panose="02020603050405020304" pitchFamily="18" charset="0"/>
            </a:endParaRPr>
          </a:p>
          <a:p>
            <a:endParaRPr lang="en-US" altLang="en-US" dirty="0">
              <a:sym typeface="Times New Roman" panose="02020603050405020304" pitchFamily="18" charset="0"/>
            </a:endParaRPr>
          </a:p>
          <a:p>
            <a:endParaRPr lang="en-US" altLang="en-US" dirty="0">
              <a:sym typeface="Times New Roman" panose="02020603050405020304" pitchFamily="18" charset="0"/>
            </a:endParaRPr>
          </a:p>
          <a:p>
            <a:endParaRPr lang="en-US" altLang="en-US" dirty="0">
              <a:sym typeface="Times New Roman" panose="02020603050405020304" pitchFamily="18" charset="0"/>
            </a:endParaRPr>
          </a:p>
          <a:p>
            <a:endParaRPr lang="en-US" altLang="en-US" dirty="0">
              <a:sym typeface="Times New Roman" panose="02020603050405020304" pitchFamily="18" charset="0"/>
            </a:endParaRPr>
          </a:p>
          <a:p>
            <a:endParaRPr lang="en-US" altLang="en-US" dirty="0">
              <a:sym typeface="Times New Roman" panose="02020603050405020304" pitchFamily="18" charset="0"/>
            </a:endParaRPr>
          </a:p>
          <a:p>
            <a:pPr>
              <a:lnSpc>
                <a:spcPct val="110000"/>
              </a:lnSpc>
              <a:spcBef>
                <a:spcPts val="1000"/>
              </a:spcBef>
            </a:pPr>
            <a:r>
              <a:rPr lang="en-US" altLang="en-US" dirty="0"/>
              <a:t>President Nixon</a:t>
            </a:r>
            <a:r>
              <a:rPr lang="ja-JP" altLang="en-US" dirty="0"/>
              <a:t>’</a:t>
            </a:r>
            <a:r>
              <a:rPr lang="en-US" altLang="ja-JP" dirty="0"/>
              <a:t>s Price Controls</a:t>
            </a:r>
            <a:endParaRPr lang="en-US" altLang="en-US" dirty="0">
              <a:sym typeface="Times New Roman" panose="02020603050405020304" pitchFamily="18" charset="0"/>
            </a:endParaRP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Froze wages and prices for 90 days to break the spiral</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High unemployment resulted from an expansionary policy that brought the return of inflation.</a:t>
            </a:r>
          </a:p>
        </p:txBody>
      </p:sp>
      <p:graphicFrame>
        <p:nvGraphicFramePr>
          <p:cNvPr id="4" name="Diagram 3" descr="A diagram of a cycle with boxes moving clockwise. The boxes starting at the top are Unions negotiate higher w, Higher firm costs, Firms increase prices, Unions demand higher w, inflation."/>
          <p:cNvGraphicFramePr/>
          <p:nvPr>
            <p:extLst>
              <p:ext uri="{D42A27DB-BD31-4B8C-83A1-F6EECF244321}">
                <p14:modId xmlns:p14="http://schemas.microsoft.com/office/powerpoint/2010/main" val="1651856817"/>
              </p:ext>
            </p:extLst>
          </p:nvPr>
        </p:nvGraphicFramePr>
        <p:xfrm>
          <a:off x="3810000" y="1600200"/>
          <a:ext cx="4890247"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5"/>
          <p:cNvSpPr>
            <a:spLocks noGrp="1" noChangeArrowheads="1"/>
          </p:cNvSpPr>
          <p:nvPr>
            <p:ph type="title"/>
          </p:nvPr>
        </p:nvSpPr>
        <p:spPr/>
        <p:txBody>
          <a:bodyPr/>
          <a:lstStyle/>
          <a:p>
            <a:r>
              <a:rPr lang="en-US" altLang="en-US" dirty="0"/>
              <a:t>8.5 The Fiscal Causes of High Inflation</a:t>
            </a:r>
          </a:p>
        </p:txBody>
      </p:sp>
      <mc:AlternateContent xmlns:mc="http://schemas.openxmlformats.org/markup-compatibility/2006" xmlns:a14="http://schemas.microsoft.com/office/drawing/2010/main">
        <mc:Choice Requires="a14">
          <p:sp>
            <p:nvSpPr>
              <p:cNvPr id="99330" name="Rectangle 6"/>
              <p:cNvSpPr>
                <a:spLocks noGrp="1" noChangeArrowheads="1"/>
              </p:cNvSpPr>
              <p:nvPr>
                <p:ph idx="1"/>
              </p:nvPr>
            </p:nvSpPr>
            <p:spPr>
              <a:xfrm>
                <a:off x="838200" y="1456793"/>
                <a:ext cx="10515600" cy="4755473"/>
              </a:xfrm>
            </p:spPr>
            <p:txBody>
              <a:bodyPr>
                <a:normAutofit/>
              </a:bodyPr>
              <a:lstStyle/>
              <a:p>
                <a:pPr>
                  <a:lnSpc>
                    <a:spcPct val="110000"/>
                  </a:lnSpc>
                  <a:spcBef>
                    <a:spcPts val="1000"/>
                  </a:spcBef>
                </a:pPr>
                <a:r>
                  <a:rPr lang="en-US" altLang="en-US" dirty="0">
                    <a:sym typeface="Times New Roman" panose="02020603050405020304" pitchFamily="18" charset="0"/>
                  </a:rPr>
                  <a:t>The government budget constraint</a:t>
                </a:r>
              </a:p>
              <a:p>
                <a:pPr>
                  <a:lnSpc>
                    <a:spcPct val="110000"/>
                  </a:lnSpc>
                  <a:spcBef>
                    <a:spcPts val="1000"/>
                  </a:spcBef>
                </a:pPr>
                <a14:m>
                  <m:oMathPara xmlns:m="http://schemas.openxmlformats.org/officeDocument/2006/math">
                    <m:oMathParaPr>
                      <m:jc m:val="centerGroup"/>
                    </m:oMathParaPr>
                    <m:oMath xmlns:m="http://schemas.openxmlformats.org/officeDocument/2006/math">
                      <m:r>
                        <a:rPr lang="en-US" altLang="en-US" sz="3600" b="0" i="1" smtClean="0">
                          <a:latin typeface="Cambria Math" panose="02040503050406030204" pitchFamily="18" charset="0"/>
                          <a:sym typeface="Times New Roman" panose="02020603050405020304" pitchFamily="18" charset="0"/>
                        </a:rPr>
                        <m:t>𝐺</m:t>
                      </m:r>
                      <m:r>
                        <a:rPr lang="en-US" altLang="en-US" sz="3600" b="0" i="1" smtClean="0">
                          <a:latin typeface="Cambria Math" panose="02040503050406030204" pitchFamily="18" charset="0"/>
                          <a:sym typeface="Times New Roman" panose="02020603050405020304" pitchFamily="18" charset="0"/>
                        </a:rPr>
                        <m:t>=</m:t>
                      </m:r>
                      <m:r>
                        <a:rPr lang="en-US" altLang="en-US" sz="3600" b="0" i="1" smtClean="0">
                          <a:latin typeface="Cambria Math" panose="02040503050406030204" pitchFamily="18" charset="0"/>
                          <a:sym typeface="Times New Roman" panose="02020603050405020304" pitchFamily="18" charset="0"/>
                        </a:rPr>
                        <m:t>𝑇</m:t>
                      </m:r>
                      <m:r>
                        <a:rPr lang="en-US" altLang="en-US" sz="3600" b="0" i="1" smtClean="0">
                          <a:latin typeface="Cambria Math" panose="02040503050406030204" pitchFamily="18" charset="0"/>
                          <a:sym typeface="Times New Roman" panose="02020603050405020304" pitchFamily="18" charset="0"/>
                        </a:rPr>
                        <m:t>+∆</m:t>
                      </m:r>
                      <m:r>
                        <a:rPr lang="en-US" altLang="en-US" sz="3600" b="0" i="1" smtClean="0">
                          <a:latin typeface="Cambria Math" panose="02040503050406030204" pitchFamily="18" charset="0"/>
                          <a:ea typeface="Cambria Math" panose="02040503050406030204" pitchFamily="18" charset="0"/>
                          <a:sym typeface="Times New Roman" panose="02020603050405020304" pitchFamily="18" charset="0"/>
                        </a:rPr>
                        <m:t>𝐵</m:t>
                      </m:r>
                      <m:r>
                        <a:rPr lang="en-US" altLang="en-US" sz="3600" b="0" i="1" smtClean="0">
                          <a:latin typeface="Cambria Math" panose="02040503050406030204" pitchFamily="18" charset="0"/>
                          <a:ea typeface="Cambria Math" panose="02040503050406030204" pitchFamily="18" charset="0"/>
                          <a:sym typeface="Times New Roman" panose="02020603050405020304" pitchFamily="18" charset="0"/>
                        </a:rPr>
                        <m:t>+∆</m:t>
                      </m:r>
                      <m:r>
                        <a:rPr lang="en-US" altLang="en-US" sz="3600" b="0" i="1" smtClean="0">
                          <a:latin typeface="Cambria Math" panose="02040503050406030204" pitchFamily="18" charset="0"/>
                          <a:ea typeface="Cambria Math" panose="02040503050406030204" pitchFamily="18" charset="0"/>
                          <a:sym typeface="Times New Roman" panose="02020603050405020304" pitchFamily="18" charset="0"/>
                        </a:rPr>
                        <m:t>𝑀</m:t>
                      </m:r>
                    </m:oMath>
                  </m:oMathPara>
                </a14:m>
                <a:endParaRPr lang="en-US" altLang="en-US" sz="3600" dirty="0">
                  <a:sym typeface="Times New Roman" panose="02020603050405020304" pitchFamily="18" charset="0"/>
                </a:endParaRPr>
              </a:p>
              <a:p>
                <a:pPr>
                  <a:lnSpc>
                    <a:spcPct val="110000"/>
                  </a:lnSpc>
                  <a:spcBef>
                    <a:spcPts val="1000"/>
                  </a:spcBef>
                </a:pPr>
                <a:r>
                  <a:rPr lang="en-US" altLang="en-US" dirty="0">
                    <a:sym typeface="Times New Roman" panose="02020603050405020304" pitchFamily="18" charset="0"/>
                  </a:rPr>
                  <a:t>Where</a:t>
                </a:r>
              </a:p>
              <a:p>
                <a:pPr>
                  <a:lnSpc>
                    <a:spcPct val="110000"/>
                  </a:lnSpc>
                  <a:spcBef>
                    <a:spcPts val="1000"/>
                  </a:spcBef>
                </a:pPr>
                <a:r>
                  <a:rPr lang="en-US" altLang="en-US" dirty="0">
                    <a:sym typeface="Times New Roman" panose="02020603050405020304" pitchFamily="18" charset="0"/>
                  </a:rPr>
                  <a:t>	</a:t>
                </a:r>
                <a:r>
                  <a:rPr lang="en-US" altLang="en-US" i="1" dirty="0">
                    <a:sym typeface="Times New Roman" panose="02020603050405020304" pitchFamily="18" charset="0"/>
                  </a:rPr>
                  <a:t>G   </a:t>
                </a:r>
                <a:r>
                  <a:rPr lang="en-US" altLang="en-US" dirty="0">
                    <a:sym typeface="Times New Roman" panose="02020603050405020304" pitchFamily="18" charset="0"/>
                  </a:rPr>
                  <a:t>government uses of funds</a:t>
                </a:r>
              </a:p>
              <a:p>
                <a:pPr>
                  <a:lnSpc>
                    <a:spcPct val="110000"/>
                  </a:lnSpc>
                  <a:spcBef>
                    <a:spcPts val="1000"/>
                  </a:spcBef>
                </a:pPr>
                <a:r>
                  <a:rPr lang="en-US" altLang="en-US" dirty="0">
                    <a:sym typeface="Times New Roman" panose="02020603050405020304" pitchFamily="18" charset="0"/>
                  </a:rPr>
                  <a:t>	</a:t>
                </a:r>
                <a:r>
                  <a:rPr lang="en-US" altLang="en-US" i="1" dirty="0">
                    <a:sym typeface="Times New Roman" panose="02020603050405020304" pitchFamily="18" charset="0"/>
                  </a:rPr>
                  <a:t>T   </a:t>
                </a:r>
                <a:r>
                  <a:rPr lang="en-US" altLang="en-US" dirty="0">
                    <a:sym typeface="Times New Roman" panose="02020603050405020304" pitchFamily="18" charset="0"/>
                  </a:rPr>
                  <a:t>tax revenue</a:t>
                </a:r>
              </a:p>
              <a:p>
                <a:pPr>
                  <a:lnSpc>
                    <a:spcPct val="110000"/>
                  </a:lnSpc>
                  <a:spcBef>
                    <a:spcPts val="1000"/>
                  </a:spcBef>
                </a:pPr>
                <a:r>
                  <a:rPr lang="en-US" altLang="en-US" dirty="0">
                    <a:sym typeface="Times New Roman" panose="02020603050405020304" pitchFamily="18" charset="0"/>
                  </a:rPr>
                  <a:t>	</a:t>
                </a:r>
                <a14:m>
                  <m:oMath xmlns:m="http://schemas.openxmlformats.org/officeDocument/2006/math">
                    <m:r>
                      <a:rPr lang="en-US" altLang="en-US" i="1" smtClean="0">
                        <a:latin typeface="Cambria Math" panose="02040503050406030204" pitchFamily="18" charset="0"/>
                        <a:ea typeface="Cambria Math" panose="02040503050406030204" pitchFamily="18" charset="0"/>
                        <a:sym typeface="Times New Roman" panose="02020603050405020304" pitchFamily="18" charset="0"/>
                      </a:rPr>
                      <m:t>∆</m:t>
                    </m:r>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𝐵</m:t>
                    </m:r>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 </m:t>
                    </m:r>
                    <m:r>
                      <m:rPr>
                        <m:sty m:val="p"/>
                      </m:rP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change</m:t>
                    </m:r>
                    <m: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 </m:t>
                    </m:r>
                    <m:r>
                      <m:rPr>
                        <m:sty m:val="p"/>
                      </m:rP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in</m:t>
                    </m:r>
                    <m: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 </m:t>
                    </m:r>
                    <m:r>
                      <m:rPr>
                        <m:sty m:val="p"/>
                      </m:rP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the</m:t>
                    </m:r>
                    <m: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 </m:t>
                    </m:r>
                    <m:r>
                      <m:rPr>
                        <m:sty m:val="p"/>
                      </m:rP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stock</m:t>
                    </m:r>
                    <m: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 </m:t>
                    </m:r>
                    <m:r>
                      <m:rPr>
                        <m:sty m:val="p"/>
                      </m:rP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of</m:t>
                    </m:r>
                    <m: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 </m:t>
                    </m:r>
                    <m:r>
                      <m:rPr>
                        <m:sty m:val="p"/>
                      </m:rP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government</m:t>
                    </m:r>
                    <m: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 </m:t>
                    </m:r>
                    <m:r>
                      <m:rPr>
                        <m:sty m:val="p"/>
                      </m:rP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debt</m:t>
                    </m:r>
                  </m:oMath>
                </a14:m>
                <a:endParaRPr lang="en-US" altLang="en-US" b="0" dirty="0">
                  <a:ea typeface="Cambria Math" panose="02040503050406030204" pitchFamily="18" charset="0"/>
                  <a:sym typeface="Times New Roman" panose="02020603050405020304" pitchFamily="18" charset="0"/>
                </a:endParaRPr>
              </a:p>
              <a:p>
                <a:pPr>
                  <a:lnSpc>
                    <a:spcPct val="110000"/>
                  </a:lnSpc>
                  <a:spcBef>
                    <a:spcPts val="1000"/>
                  </a:spcBef>
                </a:pPr>
                <a:r>
                  <a:rPr lang="en-US" altLang="en-US" dirty="0">
                    <a:ea typeface="Cambria Math" panose="02040503050406030204" pitchFamily="18" charset="0"/>
                    <a:sym typeface="Times New Roman" panose="02020603050405020304" pitchFamily="18" charset="0"/>
                  </a:rPr>
                  <a:t>	</a:t>
                </a:r>
                <a14:m>
                  <m:oMath xmlns:m="http://schemas.openxmlformats.org/officeDocument/2006/math">
                    <m:r>
                      <a:rPr lang="en-US" altLang="en-US" i="1" smtClean="0">
                        <a:latin typeface="Cambria Math" panose="02040503050406030204" pitchFamily="18" charset="0"/>
                        <a:ea typeface="Cambria Math" panose="02040503050406030204" pitchFamily="18" charset="0"/>
                        <a:sym typeface="Times New Roman" panose="02020603050405020304" pitchFamily="18" charset="0"/>
                      </a:rPr>
                      <m:t>∆</m:t>
                    </m:r>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𝑀</m:t>
                    </m:r>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 </m:t>
                    </m:r>
                    <m:r>
                      <m:rPr>
                        <m:sty m:val="p"/>
                      </m:rP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change</m:t>
                    </m:r>
                    <m: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 </m:t>
                    </m:r>
                    <m:r>
                      <m:rPr>
                        <m:sty m:val="p"/>
                      </m:rP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in</m:t>
                    </m:r>
                    <m: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 </m:t>
                    </m:r>
                    <m:r>
                      <m:rPr>
                        <m:sty m:val="p"/>
                      </m:rP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the</m:t>
                    </m:r>
                    <m: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 </m:t>
                    </m:r>
                    <m:r>
                      <m:rPr>
                        <m:sty m:val="p"/>
                      </m:rP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amount</m:t>
                    </m:r>
                    <m: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 </m:t>
                    </m:r>
                    <m:r>
                      <m:rPr>
                        <m:sty m:val="p"/>
                      </m:rP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of</m:t>
                    </m:r>
                    <m: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 </m:t>
                    </m:r>
                    <m:r>
                      <m:rPr>
                        <m:sty m:val="p"/>
                      </m:rP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new</m:t>
                    </m:r>
                    <m: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 </m:t>
                    </m:r>
                    <m:r>
                      <m:rPr>
                        <m:sty m:val="p"/>
                      </m:rP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money</m:t>
                    </m:r>
                    <m: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 </m:t>
                    </m:r>
                    <m:r>
                      <m:rPr>
                        <m:sty m:val="p"/>
                      </m:rP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issued</m:t>
                    </m:r>
                  </m:oMath>
                </a14:m>
                <a:endParaRPr lang="en-US" altLang="en-US" b="0" i="0" dirty="0">
                  <a:latin typeface="Cambria Math" panose="02040503050406030204" pitchFamily="18" charset="0"/>
                  <a:ea typeface="Cambria Math" panose="02040503050406030204" pitchFamily="18" charset="0"/>
                  <a:sym typeface="Times New Roman" panose="02020603050405020304" pitchFamily="18" charset="0"/>
                </a:endParaRPr>
              </a:p>
              <a:p>
                <a:pPr>
                  <a:lnSpc>
                    <a:spcPct val="110000"/>
                  </a:lnSpc>
                  <a:spcBef>
                    <a:spcPts val="1000"/>
                  </a:spcBef>
                </a:pPr>
                <a:r>
                  <a:rPr lang="en-US" altLang="en-US" b="0" dirty="0">
                    <a:ea typeface="Cambria Math" panose="02040503050406030204" pitchFamily="18" charset="0"/>
                    <a:sym typeface="Times New Roman" panose="02020603050405020304" pitchFamily="18" charset="0"/>
                  </a:rPr>
                  <a:t>	    </a:t>
                </a:r>
                <a14:m>
                  <m:oMath xmlns:m="http://schemas.openxmlformats.org/officeDocument/2006/math">
                    <m:r>
                      <m:rPr>
                        <m:sty m:val="p"/>
                      </m:rP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by</m:t>
                    </m:r>
                    <m: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 </m:t>
                    </m:r>
                    <m:r>
                      <m:rPr>
                        <m:sty m:val="p"/>
                      </m:rPr>
                      <a:rPr lang="en-US" altLang="en-US" b="0" i="0" smtClean="0">
                        <a:latin typeface="Cambria Math" panose="02040503050406030204" pitchFamily="18" charset="0"/>
                        <a:ea typeface="Cambria Math" panose="02040503050406030204" pitchFamily="18" charset="0"/>
                        <a:sym typeface="Times New Roman" panose="02020603050405020304" pitchFamily="18" charset="0"/>
                      </a:rPr>
                      <m:t>government</m:t>
                    </m:r>
                  </m:oMath>
                </a14:m>
                <a:endParaRPr lang="en-US" altLang="en-US" dirty="0">
                  <a:sym typeface="Times New Roman" panose="02020603050405020304" pitchFamily="18" charset="0"/>
                </a:endParaRPr>
              </a:p>
            </p:txBody>
          </p:sp>
        </mc:Choice>
        <mc:Fallback xmlns="">
          <p:sp>
            <p:nvSpPr>
              <p:cNvPr id="99330" name="Rectangle 6"/>
              <p:cNvSpPr>
                <a:spLocks noGrp="1" noRot="1" noChangeAspect="1" noMove="1" noResize="1" noEditPoints="1" noAdjustHandles="1" noChangeArrowheads="1" noChangeShapeType="1" noTextEdit="1"/>
              </p:cNvSpPr>
              <p:nvPr>
                <p:ph idx="1"/>
              </p:nvPr>
            </p:nvSpPr>
            <p:spPr>
              <a:xfrm>
                <a:off x="838200" y="1456793"/>
                <a:ext cx="10515600" cy="4755473"/>
              </a:xfrm>
              <a:blipFill>
                <a:blip r:embed="rId3"/>
                <a:stretch>
                  <a:fillRect l="-1206" t="-1064" b="-1596"/>
                </a:stretch>
              </a:blipFill>
            </p:spPr>
            <p:txBody>
              <a:bodyPr/>
              <a:lstStyle/>
              <a:p>
                <a:r>
                  <a:rPr lang="en-US">
                    <a:noFill/>
                  </a:rPr>
                  <a:t> </a:t>
                </a:r>
              </a:p>
            </p:txBody>
          </p:sp>
        </mc:Fallback>
      </mc:AlternateContent>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5"/>
          <p:cNvSpPr>
            <a:spLocks noGrp="1" noChangeArrowheads="1"/>
          </p:cNvSpPr>
          <p:nvPr>
            <p:ph type="title"/>
          </p:nvPr>
        </p:nvSpPr>
        <p:spPr/>
        <p:txBody>
          <a:bodyPr/>
          <a:lstStyle/>
          <a:p>
            <a:r>
              <a:rPr lang="en-US" altLang="en-US" dirty="0"/>
              <a:t>The Inflation Tax</a:t>
            </a:r>
            <a:r>
              <a:rPr lang="en-US" dirty="0"/>
              <a:t> </a:t>
            </a:r>
            <a:r>
              <a:rPr lang="en-US" sz="2400" dirty="0"/>
              <a:t>(</a:t>
            </a:r>
            <a:r>
              <a:rPr lang="en-US" altLang="en-US" sz="2400" dirty="0"/>
              <a:t>1 of 2)</a:t>
            </a:r>
          </a:p>
        </p:txBody>
      </p:sp>
      <p:sp>
        <p:nvSpPr>
          <p:cNvPr id="44035" name="Rectangle 6"/>
          <p:cNvSpPr>
            <a:spLocks noGrp="1" noChangeArrowheads="1"/>
          </p:cNvSpPr>
          <p:nvPr>
            <p:ph idx="1"/>
          </p:nvPr>
        </p:nvSpPr>
        <p:spPr>
          <a:xfrm>
            <a:off x="838200" y="1456793"/>
            <a:ext cx="10515600" cy="4755473"/>
          </a:xfrm>
        </p:spPr>
        <p:txBody>
          <a:bodyPr/>
          <a:lstStyle/>
          <a:p>
            <a:pPr>
              <a:lnSpc>
                <a:spcPct val="110000"/>
              </a:lnSpc>
              <a:spcBef>
                <a:spcPts val="1000"/>
              </a:spcBef>
            </a:pPr>
            <a:r>
              <a:rPr lang="en-US" altLang="en-US" dirty="0">
                <a:sym typeface="Times New Roman" panose="02020603050405020304" pitchFamily="18" charset="0"/>
              </a:rPr>
              <a:t>Seigniorage and the inflation tax</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Names for the revenue that the government obtains from printing more money (</a:t>
            </a:r>
            <a:r>
              <a:rPr lang="el-GR" altLang="en-US" sz="2600" i="1" dirty="0">
                <a:latin typeface="Cambria" panose="02040503050406030204" pitchFamily="18" charset="0"/>
                <a:sym typeface="Times New Roman" panose="02020603050405020304" pitchFamily="18" charset="0"/>
              </a:rPr>
              <a:t>Δ</a:t>
            </a:r>
            <a:r>
              <a:rPr lang="en-US" altLang="en-US" sz="2600" i="1" dirty="0">
                <a:latin typeface="Cambria" panose="02040503050406030204" pitchFamily="18" charset="0"/>
                <a:sym typeface="Times New Roman" panose="02020603050405020304" pitchFamily="18" charset="0"/>
              </a:rPr>
              <a:t>M</a:t>
            </a:r>
            <a:r>
              <a:rPr lang="en-US" altLang="en-US" sz="2600" dirty="0">
                <a:latin typeface="Cambria" panose="02040503050406030204" pitchFamily="18" charset="0"/>
                <a:sym typeface="Times New Roman" panose="02020603050405020304" pitchFamily="18" charset="0"/>
              </a:rPr>
              <a:t>)</a:t>
            </a:r>
          </a:p>
          <a:p>
            <a:pPr>
              <a:lnSpc>
                <a:spcPct val="110000"/>
              </a:lnSpc>
              <a:spcBef>
                <a:spcPts val="1000"/>
              </a:spcBef>
            </a:pPr>
            <a:r>
              <a:rPr lang="en-US" altLang="en-US" dirty="0">
                <a:sym typeface="Times New Roman" panose="02020603050405020304" pitchFamily="18" charset="0"/>
              </a:rPr>
              <a:t>The inflation tax</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Shows up as a rise in the price level.</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Is paid by people holding currency.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0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Inflation Tax </a:t>
            </a:r>
            <a:r>
              <a:rPr lang="en-US" sz="2400" dirty="0"/>
              <a:t>(2 of 2)</a:t>
            </a:r>
          </a:p>
        </p:txBody>
      </p:sp>
      <p:sp>
        <p:nvSpPr>
          <p:cNvPr id="45058" name="Rectangle 4"/>
          <p:cNvSpPr>
            <a:spLocks noGrp="1" noChangeArrowheads="1"/>
          </p:cNvSpPr>
          <p:nvPr>
            <p:ph idx="1"/>
          </p:nvPr>
        </p:nvSpPr>
        <p:spPr>
          <a:xfrm>
            <a:off x="838200" y="1456793"/>
            <a:ext cx="10515600" cy="4755473"/>
          </a:xfrm>
        </p:spPr>
        <p:txBody>
          <a:bodyPr>
            <a:noAutofit/>
          </a:bodyPr>
          <a:lstStyle/>
          <a:p>
            <a:pPr>
              <a:lnSpc>
                <a:spcPct val="110000"/>
              </a:lnSpc>
              <a:spcBef>
                <a:spcPts val="1000"/>
              </a:spcBef>
            </a:pPr>
            <a:r>
              <a:rPr lang="en-US" altLang="en-US" dirty="0">
                <a:sym typeface="Times New Roman" panose="02020603050405020304" pitchFamily="18" charset="0"/>
              </a:rPr>
              <a:t>If a government runs large budget deficits, as debt rises,</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lenders may worry government will have trouble paying back loans.</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they may stop lending to the government altogether. </a:t>
            </a:r>
          </a:p>
          <a:p>
            <a:pPr>
              <a:lnSpc>
                <a:spcPct val="110000"/>
              </a:lnSpc>
              <a:spcBef>
                <a:spcPts val="1000"/>
              </a:spcBef>
            </a:pPr>
            <a:r>
              <a:rPr lang="en-US" altLang="en-US" dirty="0">
                <a:sym typeface="Times New Roman" panose="02020603050405020304" pitchFamily="18" charset="0"/>
              </a:rPr>
              <a:t>Debt solution: Raising taxes?</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May not be politically feasible.</a:t>
            </a:r>
          </a:p>
          <a:p>
            <a:pPr>
              <a:lnSpc>
                <a:spcPct val="110000"/>
              </a:lnSpc>
              <a:spcBef>
                <a:spcPts val="1000"/>
              </a:spcBef>
            </a:pPr>
            <a:r>
              <a:rPr lang="en-US" altLang="en-US" dirty="0">
                <a:sym typeface="Times New Roman" panose="02020603050405020304" pitchFamily="18" charset="0"/>
              </a:rPr>
              <a:t>The government may resort to printing currency to finance its budget.</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Lenders to the government will be paid back in currency that is worth less than the dollars lent.</a:t>
            </a:r>
          </a:p>
          <a:p>
            <a:pPr>
              <a:lnSpc>
                <a:spcPct val="110000"/>
              </a:lnSpc>
              <a:spcBef>
                <a:spcPts val="1000"/>
              </a:spcBef>
            </a:pPr>
            <a:endParaRPr lang="en-US" altLang="en-US" dirty="0">
              <a:sym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058">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5058">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50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5"/>
          <p:cNvSpPr>
            <a:spLocks noGrp="1" noChangeArrowheads="1"/>
          </p:cNvSpPr>
          <p:nvPr>
            <p:ph type="title"/>
          </p:nvPr>
        </p:nvSpPr>
        <p:spPr/>
        <p:txBody>
          <a:bodyPr/>
          <a:lstStyle/>
          <a:p>
            <a:r>
              <a:rPr lang="en-US" altLang="en-US" dirty="0"/>
              <a:t>Central Bank Independence</a:t>
            </a:r>
          </a:p>
        </p:txBody>
      </p:sp>
      <p:sp>
        <p:nvSpPr>
          <p:cNvPr id="46083" name="Rectangle 6"/>
          <p:cNvSpPr>
            <a:spLocks noGrp="1" noChangeArrowheads="1"/>
          </p:cNvSpPr>
          <p:nvPr>
            <p:ph idx="1"/>
          </p:nvPr>
        </p:nvSpPr>
        <p:spPr>
          <a:xfrm>
            <a:off x="838200" y="1456793"/>
            <a:ext cx="10515600" cy="4755473"/>
          </a:xfrm>
        </p:spPr>
        <p:txBody>
          <a:bodyPr/>
          <a:lstStyle/>
          <a:p>
            <a:pPr>
              <a:lnSpc>
                <a:spcPct val="110000"/>
              </a:lnSpc>
              <a:spcBef>
                <a:spcPts val="1000"/>
              </a:spcBef>
            </a:pPr>
            <a:r>
              <a:rPr lang="en-US" altLang="en-US" dirty="0">
                <a:sym typeface="Times New Roman" panose="02020603050405020304" pitchFamily="18" charset="0"/>
              </a:rPr>
              <a:t>Monetary policy</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Conducted by Federal Reserve</a:t>
            </a:r>
          </a:p>
          <a:p>
            <a:pPr>
              <a:lnSpc>
                <a:spcPct val="110000"/>
              </a:lnSpc>
              <a:spcBef>
                <a:spcPts val="1000"/>
              </a:spcBef>
            </a:pPr>
            <a:r>
              <a:rPr lang="en-US" altLang="en-US" dirty="0">
                <a:sym typeface="Times New Roman" panose="02020603050405020304" pitchFamily="18" charset="0"/>
              </a:rPr>
              <a:t>Fiscal policy</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President and Congress</a:t>
            </a:r>
          </a:p>
          <a:p>
            <a:pPr>
              <a:lnSpc>
                <a:spcPct val="110000"/>
              </a:lnSpc>
              <a:spcBef>
                <a:spcPts val="1000"/>
              </a:spcBef>
            </a:pPr>
            <a:r>
              <a:rPr lang="en-US" altLang="en-US" dirty="0">
                <a:sym typeface="Times New Roman" panose="02020603050405020304" pitchFamily="18" charset="0"/>
              </a:rPr>
              <a:t>Central bank independence</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An attempt to prevent fiscal considerations from leading to excessive inflation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08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0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4"/>
          <p:cNvSpPr>
            <a:spLocks noGrp="1" noChangeArrowheads="1"/>
          </p:cNvSpPr>
          <p:nvPr>
            <p:ph type="title"/>
          </p:nvPr>
        </p:nvSpPr>
        <p:spPr/>
        <p:txBody>
          <a:bodyPr/>
          <a:lstStyle/>
          <a:p>
            <a:r>
              <a:rPr lang="en-US" altLang="en-US" dirty="0"/>
              <a:t>Case Study: Episodes of High Inflation</a:t>
            </a:r>
            <a:r>
              <a:rPr lang="en-US" dirty="0"/>
              <a:t> </a:t>
            </a:r>
            <a:r>
              <a:rPr lang="en-US" sz="2400" dirty="0"/>
              <a:t>(</a:t>
            </a:r>
            <a:r>
              <a:rPr lang="en-US" altLang="en-US" sz="2400" dirty="0"/>
              <a:t>1 of 2)</a:t>
            </a:r>
          </a:p>
        </p:txBody>
      </p:sp>
      <p:sp>
        <p:nvSpPr>
          <p:cNvPr id="107522" name="Rectangle 5"/>
          <p:cNvSpPr>
            <a:spLocks noGrp="1" noChangeArrowheads="1"/>
          </p:cNvSpPr>
          <p:nvPr>
            <p:ph idx="1"/>
          </p:nvPr>
        </p:nvSpPr>
        <p:spPr>
          <a:xfrm>
            <a:off x="838200" y="1456793"/>
            <a:ext cx="10515600" cy="4755473"/>
          </a:xfrm>
        </p:spPr>
        <p:txBody>
          <a:bodyPr/>
          <a:lstStyle/>
          <a:p>
            <a:pPr>
              <a:lnSpc>
                <a:spcPct val="110000"/>
              </a:lnSpc>
              <a:spcBef>
                <a:spcPts val="1000"/>
              </a:spcBef>
            </a:pPr>
            <a:r>
              <a:rPr lang="en-US" altLang="en-US" dirty="0">
                <a:sym typeface="Times New Roman" panose="02020603050405020304" pitchFamily="18" charset="0"/>
              </a:rPr>
              <a:t>Episodes of high inflation tend to recur.</a:t>
            </a:r>
          </a:p>
          <a:p>
            <a:pPr>
              <a:lnSpc>
                <a:spcPct val="110000"/>
              </a:lnSpc>
              <a:spcBef>
                <a:spcPts val="1000"/>
              </a:spcBef>
            </a:pPr>
            <a:r>
              <a:rPr lang="en-US" altLang="en-US" dirty="0">
                <a:sym typeface="Times New Roman" panose="02020603050405020304" pitchFamily="18" charset="0"/>
              </a:rPr>
              <a:t>Hyperinflation can stop just as quickly as it starts.</a:t>
            </a:r>
          </a:p>
          <a:p>
            <a:pPr>
              <a:lnSpc>
                <a:spcPct val="110000"/>
              </a:lnSpc>
              <a:spcBef>
                <a:spcPts val="1000"/>
              </a:spcBef>
            </a:pPr>
            <a:r>
              <a:rPr lang="en-US" altLang="en-US" dirty="0">
                <a:sym typeface="Times New Roman" panose="02020603050405020304" pitchFamily="18" charset="0"/>
              </a:rPr>
              <a:t>Countries experiencing hyperinflation typically raise about 5 percent of GDP from the inflation tax.</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Argentina raised 10 percent of GDP this way.</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Hyperinflations in Argentina, Brazil, and Russia</a:t>
            </a:r>
          </a:p>
        </p:txBody>
      </p:sp>
      <p:pic>
        <p:nvPicPr>
          <p:cNvPr id="7" name="Content Placeholder 6" descr="A line graph for hyperinflations in Argentina, Brazil, and Russia. Inflation rate in percent is on the y axis ranging from 0 to 3,500 while year is on the x axis ranging from 1960 to 2020. Argentina experienced hyperinflation of 500 percent in 1975, around 600 percent in 1985 and just over 3,000 percent in 1990. Brazil experienced hyperinflation of 3,000 percent in 1991 and 2,200 percent in 1995. Russia experienced hyperinflation of 1,000 percent in 1992 and had a small blip of about 100 percent in 1999. Source: FRED.">
            <a:extLst>
              <a:ext uri="{FF2B5EF4-FFF2-40B4-BE49-F238E27FC236}">
                <a16:creationId xmlns:a16="http://schemas.microsoft.com/office/drawing/2014/main" id="{FED3FDBD-A8E6-DF4D-ABCA-7B7CE46068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5048" y="1450156"/>
            <a:ext cx="7361904" cy="4754563"/>
          </a:xfr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Inflation in Mexico, Nigeria, and Venezuela</a:t>
            </a:r>
          </a:p>
        </p:txBody>
      </p:sp>
      <p:pic>
        <p:nvPicPr>
          <p:cNvPr id="7" name="Content Placeholder 6" descr="A line graph showing high inflation rates in Mexico, Nigeria, and Venezuela. Inflation rate as percent is plotted on the y axis ranging from 0 to 300 while year is plotted on the x axis ranging from 1960 to 2020. Mexico experienced on average between 0 to 20 percent inflation from 1960 to about 1982. From the period of 1982 to about 1990, Mexico experienced an increase inflation with two peaks; one of 100 percent in 1982 and another of about 130 percent in 1989. From 1990 and onwards, the inflation fluctuated downwards to about 10 percent. Nigeria had inflation rates fluctuating between 0 percent and 20 percent from 1960 to 1970. The inflation rate increased to about 40 percent in 1975 before decreasing to just over 20 percent, and then peaking to 60 percent in 1995. After 1995, the inflation decreased to 20 percent and maintained this rate from 2000 and onwards. Venezuela began at about 20 percent in 2009, then in 2012 begins a sudden increase to about 250 percent in 2020. Source: FRED.">
            <a:extLst>
              <a:ext uri="{FF2B5EF4-FFF2-40B4-BE49-F238E27FC236}">
                <a16:creationId xmlns:a16="http://schemas.microsoft.com/office/drawing/2014/main" id="{51DBBD33-89D6-A45F-0461-CF536D72BE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81333" y="1445674"/>
            <a:ext cx="7029333" cy="4754563"/>
          </a:xfr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Inflation </a:t>
            </a:r>
            <a:r>
              <a:rPr lang="en-US" sz="2400" dirty="0"/>
              <a:t>(2 of 2)</a:t>
            </a:r>
            <a:endParaRPr lang="en-US" dirty="0"/>
          </a:p>
        </p:txBody>
      </p:sp>
      <mc:AlternateContent xmlns:mc="http://schemas.openxmlformats.org/markup-compatibility/2006" xmlns:a14="http://schemas.microsoft.com/office/drawing/2010/main">
        <mc:Choice Requires="a14">
          <p:sp>
            <p:nvSpPr>
              <p:cNvPr id="5122" name="Rectangle 5"/>
              <p:cNvSpPr>
                <a:spLocks noGrp="1" noChangeArrowheads="1"/>
              </p:cNvSpPr>
              <p:nvPr>
                <p:ph idx="1"/>
              </p:nvPr>
            </p:nvSpPr>
            <p:spPr>
              <a:xfrm>
                <a:off x="838200" y="1456793"/>
                <a:ext cx="10515600" cy="4755473"/>
              </a:xfrm>
            </p:spPr>
            <p:txBody>
              <a:bodyPr/>
              <a:lstStyle/>
              <a:p>
                <a:pPr>
                  <a:lnSpc>
                    <a:spcPct val="100000"/>
                  </a:lnSpc>
                  <a:spcBef>
                    <a:spcPts val="1000"/>
                  </a:spcBef>
                  <a:buClr>
                    <a:srgbClr val="58697D"/>
                  </a:buClr>
                  <a:buSzPts val="2800"/>
                </a:pPr>
                <a:r>
                  <a:rPr lang="en-US" altLang="en-US" dirty="0">
                    <a:latin typeface="Cambria" panose="02040503050406030204" pitchFamily="18" charset="0"/>
                    <a:cs typeface="Calibri" charset="0"/>
                    <a:sym typeface="Times New Roman" panose="02020603050405020304" pitchFamily="18" charset="0"/>
                  </a:rPr>
                  <a:t>Inflation rate: annual percentage change in the price level</a:t>
                </a:r>
              </a:p>
              <a:p>
                <a:pPr>
                  <a:lnSpc>
                    <a:spcPct val="110000"/>
                  </a:lnSpc>
                  <a:spcBef>
                    <a:spcPts val="1000"/>
                  </a:spcBef>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sym typeface="Times New Roman" panose="02020603050405020304" pitchFamily="18" charset="0"/>
                        </a:rPr>
                        <m:t>𝑖𝑛𝑓𝑙𝑎𝑡𝑖𝑜𝑛</m:t>
                      </m:r>
                      <m:r>
                        <a:rPr lang="en-US" altLang="en-US" b="0" i="1" smtClean="0">
                          <a:latin typeface="Cambria Math" panose="02040503050406030204" pitchFamily="18" charset="0"/>
                          <a:sym typeface="Times New Roman" panose="02020603050405020304" pitchFamily="18" charset="0"/>
                        </a:rPr>
                        <m:t> </m:t>
                      </m:r>
                      <m:r>
                        <a:rPr lang="en-US" altLang="en-US" b="0" i="1" smtClean="0">
                          <a:latin typeface="Cambria Math" panose="02040503050406030204" pitchFamily="18" charset="0"/>
                          <a:sym typeface="Times New Roman" panose="02020603050405020304" pitchFamily="18" charset="0"/>
                        </a:rPr>
                        <m:t>𝑟𝑎𝑡𝑒</m:t>
                      </m:r>
                      <m:r>
                        <a:rPr lang="en-US" altLang="en-US" b="0" i="1" smtClean="0">
                          <a:latin typeface="Cambria Math" panose="02040503050406030204" pitchFamily="18" charset="0"/>
                          <a:sym typeface="Times New Roman" panose="02020603050405020304" pitchFamily="18" charset="0"/>
                        </a:rPr>
                        <m:t>= </m:t>
                      </m:r>
                      <m:f>
                        <m:fPr>
                          <m:ctrlPr>
                            <a:rPr lang="en-US" altLang="en-US" b="0" i="1" smtClean="0">
                              <a:latin typeface="Cambria Math" panose="02040503050406030204" pitchFamily="18" charset="0"/>
                              <a:sym typeface="Times New Roman" panose="02020603050405020304" pitchFamily="18" charset="0"/>
                            </a:rPr>
                          </m:ctrlPr>
                        </m:fPr>
                        <m:num>
                          <m:sSub>
                            <m:sSubPr>
                              <m:ctrlPr>
                                <a:rPr lang="en-US" altLang="en-US" b="0" i="1" smtClean="0">
                                  <a:latin typeface="Cambria Math" panose="02040503050406030204" pitchFamily="18" charset="0"/>
                                  <a:sym typeface="Times New Roman" panose="02020603050405020304" pitchFamily="18" charset="0"/>
                                </a:rPr>
                              </m:ctrlPr>
                            </m:sSubPr>
                            <m:e>
                              <m:sSub>
                                <m:sSubPr>
                                  <m:ctrlPr>
                                    <a:rPr lang="en-US" altLang="en-US" i="1">
                                      <a:latin typeface="Cambria Math" panose="02040503050406030204" pitchFamily="18" charset="0"/>
                                      <a:sym typeface="Times New Roman" panose="02020603050405020304" pitchFamily="18" charset="0"/>
                                    </a:rPr>
                                  </m:ctrlPr>
                                </m:sSubPr>
                                <m:e>
                                  <m:r>
                                    <a:rPr lang="en-US" altLang="en-US" i="1">
                                      <a:latin typeface="Cambria Math" panose="02040503050406030204" pitchFamily="18" charset="0"/>
                                      <a:sym typeface="Times New Roman" panose="02020603050405020304" pitchFamily="18" charset="0"/>
                                    </a:rPr>
                                    <m:t>𝑃</m:t>
                                  </m:r>
                                </m:e>
                                <m:sub>
                                  <m:r>
                                    <a:rPr lang="en-US" altLang="en-US" i="1">
                                      <a:latin typeface="Cambria Math" panose="02040503050406030204" pitchFamily="18" charset="0"/>
                                      <a:sym typeface="Times New Roman" panose="02020603050405020304" pitchFamily="18" charset="0"/>
                                    </a:rPr>
                                    <m:t>𝑡</m:t>
                                  </m:r>
                                  <m:r>
                                    <a:rPr lang="en-US" altLang="en-US" i="1">
                                      <a:latin typeface="Cambria Math" panose="02040503050406030204" pitchFamily="18" charset="0"/>
                                      <a:sym typeface="Times New Roman" panose="02020603050405020304" pitchFamily="18" charset="0"/>
                                    </a:rPr>
                                    <m:t>+1</m:t>
                                  </m:r>
                                </m:sub>
                              </m:sSub>
                              <m:r>
                                <a:rPr lang="en-US" altLang="en-US" b="0" i="1" smtClean="0">
                                  <a:latin typeface="Cambria Math" panose="02040503050406030204" pitchFamily="18" charset="0"/>
                                  <a:sym typeface="Times New Roman" panose="02020603050405020304" pitchFamily="18" charset="0"/>
                                </a:rPr>
                                <m:t>−</m:t>
                              </m:r>
                              <m:r>
                                <a:rPr lang="en-US" altLang="en-US" b="0" i="1" smtClean="0">
                                  <a:latin typeface="Cambria Math" panose="02040503050406030204" pitchFamily="18" charset="0"/>
                                  <a:sym typeface="Times New Roman" panose="02020603050405020304" pitchFamily="18" charset="0"/>
                                </a:rPr>
                                <m:t>𝑃</m:t>
                              </m:r>
                            </m:e>
                            <m:sub>
                              <m:r>
                                <a:rPr lang="en-US" altLang="en-US" b="0" i="1" smtClean="0">
                                  <a:latin typeface="Cambria Math" panose="02040503050406030204" pitchFamily="18" charset="0"/>
                                  <a:sym typeface="Times New Roman" panose="02020603050405020304" pitchFamily="18" charset="0"/>
                                </a:rPr>
                                <m:t>𝑡</m:t>
                              </m:r>
                            </m:sub>
                          </m:sSub>
                        </m:num>
                        <m:den>
                          <m:sSub>
                            <m:sSubPr>
                              <m:ctrlPr>
                                <a:rPr lang="en-US" altLang="en-US" b="0" i="1" smtClean="0">
                                  <a:latin typeface="Cambria Math" panose="02040503050406030204" pitchFamily="18" charset="0"/>
                                  <a:sym typeface="Times New Roman" panose="02020603050405020304" pitchFamily="18" charset="0"/>
                                </a:rPr>
                              </m:ctrlPr>
                            </m:sSubPr>
                            <m:e>
                              <m:r>
                                <a:rPr lang="en-US" altLang="en-US" b="0" i="1" smtClean="0">
                                  <a:latin typeface="Cambria Math" panose="02040503050406030204" pitchFamily="18" charset="0"/>
                                  <a:sym typeface="Times New Roman" panose="02020603050405020304" pitchFamily="18" charset="0"/>
                                </a:rPr>
                                <m:t>𝑃</m:t>
                              </m:r>
                            </m:e>
                            <m:sub>
                              <m:r>
                                <a:rPr lang="en-US" altLang="en-US" b="0" i="1" smtClean="0">
                                  <a:latin typeface="Cambria Math" panose="02040503050406030204" pitchFamily="18" charset="0"/>
                                  <a:sym typeface="Times New Roman" panose="02020603050405020304" pitchFamily="18" charset="0"/>
                                </a:rPr>
                                <m:t>𝑡</m:t>
                              </m:r>
                            </m:sub>
                          </m:sSub>
                        </m:den>
                      </m:f>
                      <m:r>
                        <a:rPr lang="en-US" altLang="en-US" b="0" i="1" smtClean="0">
                          <a:latin typeface="Cambria Math" panose="02040503050406030204" pitchFamily="18" charset="0"/>
                          <a:ea typeface="Cambria Math" panose="02040503050406030204" pitchFamily="18" charset="0"/>
                          <a:sym typeface="Times New Roman" panose="02020603050405020304" pitchFamily="18" charset="0"/>
                        </a:rPr>
                        <m:t>×100</m:t>
                      </m:r>
                    </m:oMath>
                  </m:oMathPara>
                </a14:m>
                <a:endParaRPr lang="en-US" altLang="en-US" dirty="0">
                  <a:sym typeface="Times New Roman" panose="02020603050405020304" pitchFamily="18" charset="0"/>
                </a:endParaRPr>
              </a:p>
              <a:p>
                <a:pPr>
                  <a:lnSpc>
                    <a:spcPct val="100000"/>
                  </a:lnSpc>
                  <a:spcBef>
                    <a:spcPts val="1000"/>
                  </a:spcBef>
                  <a:buClr>
                    <a:srgbClr val="58697D"/>
                  </a:buClr>
                  <a:buSzPts val="2800"/>
                </a:pPr>
                <a:r>
                  <a:rPr lang="en-US" altLang="en-US" dirty="0">
                    <a:latin typeface="Cambria" panose="02040503050406030204" pitchFamily="18" charset="0"/>
                    <a:cs typeface="Calibri" charset="0"/>
                    <a:sym typeface="Times New Roman" panose="02020603050405020304" pitchFamily="18" charset="0"/>
                  </a:rPr>
                  <a:t>where 𝑃𝑡 is the price level in year </a:t>
                </a:r>
                <a:r>
                  <a:rPr lang="en-US" altLang="en-US" i="1" dirty="0">
                    <a:latin typeface="Cambria" panose="02040503050406030204" pitchFamily="18" charset="0"/>
                    <a:cs typeface="Calibri" charset="0"/>
                    <a:sym typeface="Times New Roman" panose="02020603050405020304" pitchFamily="18" charset="0"/>
                  </a:rPr>
                  <a:t>t</a:t>
                </a:r>
              </a:p>
              <a:p>
                <a:pPr>
                  <a:lnSpc>
                    <a:spcPct val="100000"/>
                  </a:lnSpc>
                  <a:spcBef>
                    <a:spcPts val="1000"/>
                  </a:spcBef>
                  <a:buClr>
                    <a:srgbClr val="58697D"/>
                  </a:buClr>
                  <a:buSzPts val="2800"/>
                </a:pPr>
                <a:r>
                  <a:rPr lang="en-US" altLang="en-US" dirty="0">
                    <a:latin typeface="Cambria" panose="02040503050406030204" pitchFamily="18" charset="0"/>
                    <a:cs typeface="Calibri" charset="0"/>
                    <a:sym typeface="Times New Roman" panose="02020603050405020304" pitchFamily="18" charset="0"/>
                  </a:rPr>
                  <a:t>The Consumer Price Index (CPI)</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Price index for a bundle of consumer goods</a:t>
                </a:r>
              </a:p>
            </p:txBody>
          </p:sp>
        </mc:Choice>
        <mc:Fallback xmlns="">
          <p:sp>
            <p:nvSpPr>
              <p:cNvPr id="5122" name="Rectangle 5"/>
              <p:cNvSpPr>
                <a:spLocks noGrp="1" noRot="1" noChangeAspect="1" noMove="1" noResize="1" noEditPoints="1" noAdjustHandles="1" noChangeArrowheads="1" noChangeShapeType="1" noTextEdit="1"/>
              </p:cNvSpPr>
              <p:nvPr>
                <p:ph idx="1"/>
              </p:nvPr>
            </p:nvSpPr>
            <p:spPr>
              <a:xfrm>
                <a:off x="838200" y="1456793"/>
                <a:ext cx="10515600" cy="4755473"/>
              </a:xfrm>
              <a:blipFill>
                <a:blip r:embed="rId3"/>
                <a:stretch>
                  <a:fillRect l="-1206" t="-1330"/>
                </a:stretch>
              </a:blipFill>
            </p:spPr>
            <p:txBody>
              <a:bodyPr/>
              <a:lstStyle/>
              <a:p>
                <a:r>
                  <a:rPr lang="en-US">
                    <a:noFill/>
                  </a:rPr>
                  <a:t> </a:t>
                </a:r>
              </a:p>
            </p:txBody>
          </p:sp>
        </mc:Fallback>
      </mc:AlternateContent>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t>Case Study: Episodes of High Inflation</a:t>
            </a:r>
            <a:r>
              <a:rPr lang="en-US" dirty="0"/>
              <a:t> </a:t>
            </a:r>
            <a:r>
              <a:rPr lang="en-US" sz="2400" dirty="0"/>
              <a:t>(</a:t>
            </a:r>
            <a:r>
              <a:rPr lang="en-US" altLang="en-US" sz="2400" dirty="0"/>
              <a:t>2 of 2)</a:t>
            </a:r>
            <a:endParaRPr lang="en-US" sz="2400" dirty="0"/>
          </a:p>
        </p:txBody>
      </p:sp>
      <p:sp>
        <p:nvSpPr>
          <p:cNvPr id="50178" name="Rectangle 4"/>
          <p:cNvSpPr>
            <a:spLocks noGrp="1" noChangeArrowheads="1"/>
          </p:cNvSpPr>
          <p:nvPr>
            <p:ph idx="1"/>
          </p:nvPr>
        </p:nvSpPr>
        <p:spPr>
          <a:xfrm>
            <a:off x="838200" y="1456793"/>
            <a:ext cx="10515600" cy="4755473"/>
          </a:xfrm>
        </p:spPr>
        <p:txBody>
          <a:bodyPr/>
          <a:lstStyle/>
          <a:p>
            <a:pPr>
              <a:lnSpc>
                <a:spcPct val="110000"/>
              </a:lnSpc>
              <a:spcBef>
                <a:spcPts val="1000"/>
              </a:spcBef>
            </a:pPr>
            <a:r>
              <a:rPr lang="en-US" altLang="en-US" dirty="0">
                <a:sym typeface="Times New Roman" panose="02020603050405020304" pitchFamily="18" charset="0"/>
              </a:rPr>
              <a:t>Hyperinflation</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Ends when the rate of money growth falls rapidly.</a:t>
            </a:r>
          </a:p>
          <a:p>
            <a:pPr marL="914400" lvl="2" indent="-457200">
              <a:lnSpc>
                <a:spcPct val="100000"/>
              </a:lnSpc>
              <a:spcBef>
                <a:spcPts val="1000"/>
              </a:spcBef>
              <a:buClr>
                <a:srgbClr val="58697D"/>
              </a:buClr>
              <a:buSzPts val="2800"/>
              <a:buFont typeface="Courier New" panose="02070309020205020404" pitchFamily="49" charset="0"/>
              <a:buChar char="o"/>
            </a:pPr>
            <a:r>
              <a:rPr lang="en-US" altLang="en-US" sz="2400" dirty="0">
                <a:latin typeface="Cambria" panose="02040503050406030204" pitchFamily="18" charset="0"/>
                <a:sym typeface="Times New Roman" panose="02020603050405020304" pitchFamily="18" charset="0"/>
              </a:rPr>
              <a:t>The government gets its finances in order through lower spending, higher taxes, and new loans.</a:t>
            </a:r>
          </a:p>
          <a:p>
            <a:pPr>
              <a:lnSpc>
                <a:spcPct val="110000"/>
              </a:lnSpc>
              <a:spcBef>
                <a:spcPts val="1000"/>
              </a:spcBef>
            </a:pPr>
            <a:r>
              <a:rPr lang="en-US" altLang="en-US" dirty="0">
                <a:sym typeface="Times New Roman" panose="02020603050405020304" pitchFamily="18" charset="0"/>
              </a:rPr>
              <a:t>The coordination problem</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People build their expectations into the prices they set.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178">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017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4"/>
          <p:cNvSpPr>
            <a:spLocks noGrp="1" noChangeArrowheads="1"/>
          </p:cNvSpPr>
          <p:nvPr>
            <p:ph type="title"/>
          </p:nvPr>
        </p:nvSpPr>
        <p:spPr/>
        <p:txBody>
          <a:bodyPr/>
          <a:lstStyle/>
          <a:p>
            <a:r>
              <a:rPr lang="en-US" altLang="en-US" dirty="0"/>
              <a:t>8.6 The Great Inflation of the 1970s</a:t>
            </a:r>
          </a:p>
        </p:txBody>
      </p:sp>
      <p:sp>
        <p:nvSpPr>
          <p:cNvPr id="51203" name="Rectangle 5"/>
          <p:cNvSpPr>
            <a:spLocks noGrp="1" noChangeArrowheads="1"/>
          </p:cNvSpPr>
          <p:nvPr>
            <p:ph idx="1"/>
          </p:nvPr>
        </p:nvSpPr>
        <p:spPr>
          <a:xfrm>
            <a:off x="838200" y="1456793"/>
            <a:ext cx="10515600" cy="4755473"/>
          </a:xfrm>
        </p:spPr>
        <p:txBody>
          <a:bodyPr/>
          <a:lstStyle/>
          <a:p>
            <a:pPr>
              <a:lnSpc>
                <a:spcPct val="110000"/>
              </a:lnSpc>
              <a:spcBef>
                <a:spcPts val="1000"/>
              </a:spcBef>
            </a:pPr>
            <a:r>
              <a:rPr lang="en-US" altLang="en-US" dirty="0">
                <a:sym typeface="Times New Roman" panose="02020603050405020304" pitchFamily="18" charset="0"/>
              </a:rPr>
              <a:t>During the Great Inflation,</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the rate peaked below 15 percent.</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the inflation tax was a small fraction of government spending.</a:t>
            </a:r>
          </a:p>
          <a:p>
            <a:pPr>
              <a:lnSpc>
                <a:spcPct val="110000"/>
              </a:lnSpc>
              <a:spcBef>
                <a:spcPts val="1000"/>
              </a:spcBef>
            </a:pPr>
            <a:r>
              <a:rPr lang="en-US" altLang="en-US" dirty="0">
                <a:sym typeface="Times New Roman" panose="02020603050405020304" pitchFamily="18" charset="0"/>
              </a:rPr>
              <a:t>Inflation rose in the 1970s because</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OPEC coordinated increases in oil prices. </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the Fed increased the money supply too rapidly.</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policymakers were concerned about the productivity slowdown.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0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0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1</a:t>
            </a:r>
          </a:p>
        </p:txBody>
      </p:sp>
      <p:sp>
        <p:nvSpPr>
          <p:cNvPr id="4" name="Content Placeholder 3"/>
          <p:cNvSpPr>
            <a:spLocks noGrp="1"/>
          </p:cNvSpPr>
          <p:nvPr>
            <p:ph idx="1"/>
          </p:nvPr>
        </p:nvSpPr>
        <p:spPr>
          <a:xfrm>
            <a:off x="838200" y="1456793"/>
            <a:ext cx="10515600" cy="4755473"/>
          </a:xfrm>
        </p:spPr>
        <p:txBody>
          <a:bodyPr/>
          <a:lstStyle/>
          <a:p>
            <a:pPr>
              <a:lnSpc>
                <a:spcPct val="100000"/>
              </a:lnSpc>
              <a:spcBef>
                <a:spcPts val="1000"/>
              </a:spcBef>
              <a:buClr>
                <a:srgbClr val="58697D"/>
              </a:buClr>
              <a:buSzPts val="2800"/>
            </a:pPr>
            <a:r>
              <a:rPr lang="en-US" dirty="0">
                <a:latin typeface="Cambria"/>
              </a:rPr>
              <a:t>A government is more likely to utilize the inflation tax if</a:t>
            </a:r>
          </a:p>
          <a:p>
            <a:pPr marL="971550" lvl="2" indent="-514350">
              <a:lnSpc>
                <a:spcPct val="110000"/>
              </a:lnSpc>
              <a:spcBef>
                <a:spcPts val="1000"/>
              </a:spcBef>
              <a:buClr>
                <a:srgbClr val="58697D"/>
              </a:buClr>
              <a:buSzPts val="2800"/>
              <a:buFont typeface="+mj-lt"/>
              <a:buAutoNum type="alphaLcPeriod"/>
            </a:pPr>
            <a:r>
              <a:rPr lang="en-US" sz="2600" dirty="0">
                <a:latin typeface="Cambria" panose="02040503050406030204" pitchFamily="18" charset="0"/>
              </a:rPr>
              <a:t>it is running a budget deficit. </a:t>
            </a:r>
          </a:p>
          <a:p>
            <a:pPr marL="971550" lvl="2" indent="-514350">
              <a:lnSpc>
                <a:spcPct val="110000"/>
              </a:lnSpc>
              <a:spcBef>
                <a:spcPts val="1000"/>
              </a:spcBef>
              <a:buClr>
                <a:srgbClr val="58697D"/>
              </a:buClr>
              <a:buSzPts val="2800"/>
              <a:buFont typeface="+mj-lt"/>
              <a:buAutoNum type="alphaLcPeriod"/>
            </a:pPr>
            <a:r>
              <a:rPr lang="en-US" sz="2600" dirty="0">
                <a:latin typeface="Cambria" panose="02040503050406030204" pitchFamily="18" charset="0"/>
              </a:rPr>
              <a:t>lenders worry that the government will not pay back its debts. </a:t>
            </a:r>
          </a:p>
          <a:p>
            <a:pPr marL="971550" lvl="2" indent="-514350">
              <a:lnSpc>
                <a:spcPct val="110000"/>
              </a:lnSpc>
              <a:spcBef>
                <a:spcPts val="1000"/>
              </a:spcBef>
              <a:buClr>
                <a:srgbClr val="58697D"/>
              </a:buClr>
              <a:buSzPts val="2800"/>
              <a:buFont typeface="+mj-lt"/>
              <a:buAutoNum type="alphaLcPeriod"/>
            </a:pPr>
            <a:r>
              <a:rPr lang="en-US" sz="2600" dirty="0">
                <a:latin typeface="Cambria" panose="02040503050406030204" pitchFamily="18" charset="0"/>
              </a:rPr>
              <a:t>politicians will not raise taxes, because they cannot be reelected if they do. </a:t>
            </a:r>
          </a:p>
          <a:p>
            <a:pPr marL="971550" lvl="2" indent="-514350">
              <a:lnSpc>
                <a:spcPct val="110000"/>
              </a:lnSpc>
              <a:spcBef>
                <a:spcPts val="1000"/>
              </a:spcBef>
              <a:buClr>
                <a:srgbClr val="58697D"/>
              </a:buClr>
              <a:buSzPts val="2800"/>
              <a:buFont typeface="+mj-lt"/>
              <a:buAutoNum type="alphaLcPeriod"/>
            </a:pPr>
            <a:r>
              <a:rPr lang="en-US" sz="2600" dirty="0">
                <a:latin typeface="Cambria" panose="02040503050406030204" pitchFamily="18" charset="0"/>
              </a:rPr>
              <a:t>All of the above are correct.</a:t>
            </a:r>
          </a:p>
        </p:txBody>
      </p:sp>
    </p:spTree>
    <p:extLst>
      <p:ext uri="{BB962C8B-B14F-4D97-AF65-F5344CB8AC3E}">
        <p14:creationId xmlns:p14="http://schemas.microsoft.com/office/powerpoint/2010/main" val="744522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1: Answer </a:t>
            </a:r>
          </a:p>
        </p:txBody>
      </p:sp>
      <p:sp>
        <p:nvSpPr>
          <p:cNvPr id="4" name="Content Placeholder 3"/>
          <p:cNvSpPr>
            <a:spLocks noGrp="1"/>
          </p:cNvSpPr>
          <p:nvPr>
            <p:ph idx="1"/>
          </p:nvPr>
        </p:nvSpPr>
        <p:spPr>
          <a:xfrm>
            <a:off x="838200" y="1456793"/>
            <a:ext cx="10515600" cy="4755473"/>
          </a:xfrm>
        </p:spPr>
        <p:txBody>
          <a:bodyPr/>
          <a:lstStyle/>
          <a:p>
            <a:pPr>
              <a:lnSpc>
                <a:spcPct val="100000"/>
              </a:lnSpc>
              <a:spcBef>
                <a:spcPts val="1000"/>
              </a:spcBef>
              <a:buClr>
                <a:srgbClr val="58697D"/>
              </a:buClr>
              <a:buSzPts val="2800"/>
            </a:pPr>
            <a:r>
              <a:rPr lang="en-US" dirty="0">
                <a:latin typeface="Cambria"/>
              </a:rPr>
              <a:t>A government is more likely to utilize the inflation tax if</a:t>
            </a:r>
          </a:p>
          <a:p>
            <a:pPr marL="971550" lvl="2" indent="-514350">
              <a:lnSpc>
                <a:spcPct val="110000"/>
              </a:lnSpc>
              <a:spcBef>
                <a:spcPts val="1000"/>
              </a:spcBef>
              <a:buClr>
                <a:srgbClr val="58697D"/>
              </a:buClr>
              <a:buSzPts val="2800"/>
              <a:buFont typeface="+mj-lt"/>
              <a:buAutoNum type="alphaLcPeriod"/>
            </a:pPr>
            <a:r>
              <a:rPr lang="en-US" sz="2600" dirty="0">
                <a:latin typeface="Cambria" panose="02040503050406030204" pitchFamily="18" charset="0"/>
              </a:rPr>
              <a:t>it is running a budget deficit. </a:t>
            </a:r>
          </a:p>
          <a:p>
            <a:pPr marL="971550" lvl="2" indent="-514350">
              <a:lnSpc>
                <a:spcPct val="110000"/>
              </a:lnSpc>
              <a:spcBef>
                <a:spcPts val="1000"/>
              </a:spcBef>
              <a:buClr>
                <a:srgbClr val="58697D"/>
              </a:buClr>
              <a:buSzPts val="2800"/>
              <a:buFont typeface="+mj-lt"/>
              <a:buAutoNum type="alphaLcPeriod"/>
            </a:pPr>
            <a:r>
              <a:rPr lang="en-US" sz="2600" dirty="0">
                <a:latin typeface="Cambria" panose="02040503050406030204" pitchFamily="18" charset="0"/>
              </a:rPr>
              <a:t>lenders worry that the government will not pay back its debts. </a:t>
            </a:r>
          </a:p>
          <a:p>
            <a:pPr marL="971550" lvl="2" indent="-514350">
              <a:lnSpc>
                <a:spcPct val="110000"/>
              </a:lnSpc>
              <a:spcBef>
                <a:spcPts val="1000"/>
              </a:spcBef>
              <a:buClr>
                <a:srgbClr val="58697D"/>
              </a:buClr>
              <a:buSzPts val="2800"/>
              <a:buFont typeface="+mj-lt"/>
              <a:buAutoNum type="alphaLcPeriod"/>
            </a:pPr>
            <a:r>
              <a:rPr lang="en-US" sz="2600" dirty="0">
                <a:latin typeface="Cambria" panose="02040503050406030204" pitchFamily="18" charset="0"/>
              </a:rPr>
              <a:t>politicians will not raise taxes, because they cannot be reelected if they do. </a:t>
            </a:r>
          </a:p>
          <a:p>
            <a:pPr marL="971550" lvl="2" indent="-514350">
              <a:lnSpc>
                <a:spcPct val="110000"/>
              </a:lnSpc>
              <a:spcBef>
                <a:spcPts val="1000"/>
              </a:spcBef>
              <a:buSzPts val="2800"/>
              <a:buFont typeface="+mj-lt"/>
              <a:buAutoNum type="alphaLcPeriod"/>
            </a:pPr>
            <a:r>
              <a:rPr lang="en-US" sz="2600" b="1" dirty="0">
                <a:solidFill>
                  <a:srgbClr val="00B050"/>
                </a:solidFill>
                <a:latin typeface="Cambria" panose="02040503050406030204" pitchFamily="18" charset="0"/>
              </a:rPr>
              <a:t>All of the above are correct.</a:t>
            </a:r>
          </a:p>
        </p:txBody>
      </p:sp>
    </p:spTree>
    <p:extLst>
      <p:ext uri="{BB962C8B-B14F-4D97-AF65-F5344CB8AC3E}">
        <p14:creationId xmlns:p14="http://schemas.microsoft.com/office/powerpoint/2010/main" val="38034848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2</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buClr>
                <a:srgbClr val="58697D"/>
              </a:buClr>
              <a:buSzPts val="2800"/>
            </a:pPr>
            <a:r>
              <a:rPr lang="en-US" dirty="0">
                <a:latin typeface="Cambria"/>
              </a:rPr>
              <a:t>Which of the following people benefits from a surprise increase in inflation? </a:t>
            </a:r>
          </a:p>
          <a:p>
            <a:pPr marL="971550" lvl="2" indent="-514350">
              <a:lnSpc>
                <a:spcPct val="110000"/>
              </a:lnSpc>
              <a:spcBef>
                <a:spcPts val="1000"/>
              </a:spcBef>
              <a:buClr>
                <a:srgbClr val="58697D"/>
              </a:buClr>
              <a:buSzPct val="100000"/>
              <a:buFont typeface="+mj-lt"/>
              <a:buAutoNum type="alphaLcPeriod"/>
            </a:pPr>
            <a:r>
              <a:rPr lang="en-US" sz="2600" dirty="0">
                <a:latin typeface="Cambria" panose="02040503050406030204" pitchFamily="18" charset="0"/>
              </a:rPr>
              <a:t>a person receiving a fixed pension </a:t>
            </a:r>
          </a:p>
          <a:p>
            <a:pPr marL="971550" lvl="2" indent="-514350">
              <a:lnSpc>
                <a:spcPct val="110000"/>
              </a:lnSpc>
              <a:spcBef>
                <a:spcPts val="1000"/>
              </a:spcBef>
              <a:buClr>
                <a:srgbClr val="58697D"/>
              </a:buClr>
              <a:buSzPct val="100000"/>
              <a:buFont typeface="+mj-lt"/>
              <a:buAutoNum type="alphaLcPeriod"/>
            </a:pPr>
            <a:r>
              <a:rPr lang="en-US" sz="2600" dirty="0">
                <a:latin typeface="Cambria" panose="02040503050406030204" pitchFamily="18" charset="0"/>
              </a:rPr>
              <a:t>a person with a variable rate mortgage</a:t>
            </a:r>
          </a:p>
          <a:p>
            <a:pPr marL="971550" lvl="2" indent="-514350">
              <a:lnSpc>
                <a:spcPct val="110000"/>
              </a:lnSpc>
              <a:spcBef>
                <a:spcPts val="1000"/>
              </a:spcBef>
              <a:buClr>
                <a:srgbClr val="58697D"/>
              </a:buClr>
              <a:buSzPct val="100000"/>
              <a:buFont typeface="+mj-lt"/>
              <a:buAutoNum type="alphaLcPeriod"/>
            </a:pPr>
            <a:r>
              <a:rPr lang="en-US" sz="2600" dirty="0">
                <a:latin typeface="Cambria" panose="02040503050406030204" pitchFamily="18" charset="0"/>
              </a:rPr>
              <a:t>a person who borrowed large amounts of money on a fixed payment schedule </a:t>
            </a:r>
          </a:p>
          <a:p>
            <a:pPr marL="971550" lvl="2" indent="-514350">
              <a:lnSpc>
                <a:spcPct val="110000"/>
              </a:lnSpc>
              <a:spcBef>
                <a:spcPts val="1000"/>
              </a:spcBef>
              <a:buClr>
                <a:srgbClr val="58697D"/>
              </a:buClr>
              <a:buSzPct val="100000"/>
              <a:buFont typeface="+mj-lt"/>
              <a:buAutoNum type="alphaLcPeriod"/>
            </a:pPr>
            <a:r>
              <a:rPr lang="en-US" sz="2600" dirty="0">
                <a:latin typeface="Cambria" panose="02040503050406030204" pitchFamily="18" charset="0"/>
              </a:rPr>
              <a:t>a lender of large amounts of money who is repaid on a fixed schedule </a:t>
            </a:r>
          </a:p>
        </p:txBody>
      </p:sp>
    </p:spTree>
    <p:extLst>
      <p:ext uri="{BB962C8B-B14F-4D97-AF65-F5344CB8AC3E}">
        <p14:creationId xmlns:p14="http://schemas.microsoft.com/office/powerpoint/2010/main" val="3549471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2: Answer </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Which of the following people benefits from a surprise increase in inflation? </a:t>
            </a:r>
          </a:p>
          <a:p>
            <a:pPr marL="972000" indent="-514350">
              <a:lnSpc>
                <a:spcPct val="110000"/>
              </a:lnSpc>
              <a:spcBef>
                <a:spcPts val="1000"/>
              </a:spcBef>
              <a:buFont typeface="+mj-lt"/>
              <a:buAutoNum type="alphaLcPeriod"/>
            </a:pPr>
            <a:r>
              <a:rPr lang="en-US" sz="2600" dirty="0"/>
              <a:t>a person receiving a fixed pension </a:t>
            </a:r>
          </a:p>
          <a:p>
            <a:pPr marL="972000" indent="-514350">
              <a:lnSpc>
                <a:spcPct val="110000"/>
              </a:lnSpc>
              <a:spcBef>
                <a:spcPts val="1000"/>
              </a:spcBef>
              <a:buFont typeface="+mj-lt"/>
              <a:buAutoNum type="alphaLcPeriod"/>
            </a:pPr>
            <a:r>
              <a:rPr lang="en-US" sz="2600" dirty="0"/>
              <a:t>a person with a variable rate mortgage</a:t>
            </a:r>
          </a:p>
          <a:p>
            <a:pPr marL="972000" indent="-514350">
              <a:lnSpc>
                <a:spcPct val="110000"/>
              </a:lnSpc>
              <a:spcBef>
                <a:spcPts val="1000"/>
              </a:spcBef>
              <a:buFont typeface="+mj-lt"/>
              <a:buAutoNum type="alphaLcPeriod"/>
            </a:pPr>
            <a:r>
              <a:rPr lang="en-US" sz="2600" b="1" dirty="0">
                <a:solidFill>
                  <a:srgbClr val="00B050"/>
                </a:solidFill>
              </a:rPr>
              <a:t>a person who borrowed large amounts of money on a fixed payment schedule </a:t>
            </a:r>
          </a:p>
          <a:p>
            <a:pPr marL="972000" indent="-514350">
              <a:lnSpc>
                <a:spcPct val="110000"/>
              </a:lnSpc>
              <a:spcBef>
                <a:spcPts val="1000"/>
              </a:spcBef>
              <a:buFont typeface="+mj-lt"/>
              <a:buAutoNum type="alphaLcPeriod"/>
            </a:pPr>
            <a:r>
              <a:rPr lang="en-US" sz="2600" dirty="0"/>
              <a:t>a lender of large amounts of money who is repaid on a fixed schedule </a:t>
            </a:r>
          </a:p>
        </p:txBody>
      </p:sp>
    </p:spTree>
    <p:extLst>
      <p:ext uri="{BB962C8B-B14F-4D97-AF65-F5344CB8AC3E}">
        <p14:creationId xmlns:p14="http://schemas.microsoft.com/office/powerpoint/2010/main" val="663308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3</a:t>
            </a:r>
          </a:p>
        </p:txBody>
      </p:sp>
      <p:sp>
        <p:nvSpPr>
          <p:cNvPr id="4" name="Content Placeholder 3"/>
          <p:cNvSpPr>
            <a:spLocks noGrp="1"/>
          </p:cNvSpPr>
          <p:nvPr>
            <p:ph idx="1"/>
          </p:nvPr>
        </p:nvSpPr>
        <p:spPr>
          <a:xfrm>
            <a:off x="838200" y="1456793"/>
            <a:ext cx="10515600" cy="4755473"/>
          </a:xfrm>
        </p:spPr>
        <p:txBody>
          <a:bodyPr>
            <a:noAutofit/>
          </a:bodyPr>
          <a:lstStyle/>
          <a:p>
            <a:pPr>
              <a:lnSpc>
                <a:spcPct val="110000"/>
              </a:lnSpc>
              <a:spcBef>
                <a:spcPts val="1000"/>
              </a:spcBef>
            </a:pPr>
            <a:r>
              <a:rPr lang="en-US" dirty="0"/>
              <a:t>Which of the following will have a real effect on the United States economy? </a:t>
            </a:r>
          </a:p>
          <a:p>
            <a:pPr marL="972000" indent="-514350">
              <a:lnSpc>
                <a:spcPct val="110000"/>
              </a:lnSpc>
              <a:spcBef>
                <a:spcPts val="1000"/>
              </a:spcBef>
              <a:buFont typeface="+mj-lt"/>
              <a:buAutoNum type="alphaLcPeriod"/>
            </a:pPr>
            <a:r>
              <a:rPr lang="en-US" sz="2600" dirty="0"/>
              <a:t>The Federal Reserve replaces dollar bills with “Monopoly” dollar bills. </a:t>
            </a:r>
          </a:p>
          <a:p>
            <a:pPr marL="972000" indent="-514350">
              <a:lnSpc>
                <a:spcPct val="110000"/>
              </a:lnSpc>
              <a:spcBef>
                <a:spcPts val="1000"/>
              </a:spcBef>
              <a:buFont typeface="+mj-lt"/>
              <a:buAutoNum type="alphaLcPeriod"/>
            </a:pPr>
            <a:r>
              <a:rPr lang="en-US" sz="2600" dirty="0"/>
              <a:t>The Federal Reserve replaces every dollar in the economy with two dollars. </a:t>
            </a:r>
          </a:p>
          <a:p>
            <a:pPr marL="972000" indent="-514350">
              <a:lnSpc>
                <a:spcPct val="110000"/>
              </a:lnSpc>
              <a:spcBef>
                <a:spcPts val="1000"/>
              </a:spcBef>
              <a:buFont typeface="+mj-lt"/>
              <a:buAutoNum type="alphaLcPeriod"/>
            </a:pPr>
            <a:r>
              <a:rPr lang="en-US" sz="2600" dirty="0"/>
              <a:t>The Federal Reserve adds new security features on the dollar bill.</a:t>
            </a:r>
          </a:p>
          <a:p>
            <a:pPr marL="972000" indent="-514350">
              <a:lnSpc>
                <a:spcPct val="110000"/>
              </a:lnSpc>
              <a:spcBef>
                <a:spcPts val="1000"/>
              </a:spcBef>
              <a:buFont typeface="+mj-lt"/>
              <a:buAutoNum type="alphaLcPeriod"/>
            </a:pPr>
            <a:r>
              <a:rPr lang="en-US" sz="2600" dirty="0"/>
              <a:t>None of these choices are correct. </a:t>
            </a:r>
          </a:p>
        </p:txBody>
      </p:sp>
    </p:spTree>
    <p:extLst>
      <p:ext uri="{BB962C8B-B14F-4D97-AF65-F5344CB8AC3E}">
        <p14:creationId xmlns:p14="http://schemas.microsoft.com/office/powerpoint/2010/main" val="27124633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3: Answer </a:t>
            </a:r>
          </a:p>
        </p:txBody>
      </p:sp>
      <p:sp>
        <p:nvSpPr>
          <p:cNvPr id="4" name="Content Placeholder 3"/>
          <p:cNvSpPr>
            <a:spLocks noGrp="1"/>
          </p:cNvSpPr>
          <p:nvPr>
            <p:ph idx="1"/>
          </p:nvPr>
        </p:nvSpPr>
        <p:spPr>
          <a:xfrm>
            <a:off x="838200" y="1456793"/>
            <a:ext cx="10515600" cy="4755473"/>
          </a:xfrm>
        </p:spPr>
        <p:txBody>
          <a:bodyPr>
            <a:noAutofit/>
          </a:bodyPr>
          <a:lstStyle/>
          <a:p>
            <a:pPr>
              <a:lnSpc>
                <a:spcPct val="110000"/>
              </a:lnSpc>
              <a:spcBef>
                <a:spcPts val="1000"/>
              </a:spcBef>
            </a:pPr>
            <a:r>
              <a:rPr lang="en-US" dirty="0"/>
              <a:t>Which of the following will have a real effect on the United States economy? </a:t>
            </a:r>
          </a:p>
          <a:p>
            <a:pPr marL="972000" indent="-514350">
              <a:lnSpc>
                <a:spcPct val="110000"/>
              </a:lnSpc>
              <a:spcBef>
                <a:spcPts val="1000"/>
              </a:spcBef>
              <a:buFont typeface="+mj-lt"/>
              <a:buAutoNum type="alphaLcPeriod"/>
            </a:pPr>
            <a:r>
              <a:rPr lang="en-US" sz="2600" dirty="0"/>
              <a:t>The Federal Reserve replaces dollar bills with “Monopoly” dollar bills. </a:t>
            </a:r>
          </a:p>
          <a:p>
            <a:pPr marL="972000" indent="-514350">
              <a:lnSpc>
                <a:spcPct val="110000"/>
              </a:lnSpc>
              <a:spcBef>
                <a:spcPts val="1000"/>
              </a:spcBef>
              <a:buFont typeface="+mj-lt"/>
              <a:buAutoNum type="alphaLcPeriod"/>
            </a:pPr>
            <a:r>
              <a:rPr lang="en-US" sz="2600" dirty="0"/>
              <a:t>The Federal Reserve replaces every dollar in the economy with two dollars. </a:t>
            </a:r>
          </a:p>
          <a:p>
            <a:pPr marL="972000" indent="-514350">
              <a:lnSpc>
                <a:spcPct val="110000"/>
              </a:lnSpc>
              <a:spcBef>
                <a:spcPts val="1000"/>
              </a:spcBef>
              <a:buFont typeface="+mj-lt"/>
              <a:buAutoNum type="alphaLcPeriod"/>
            </a:pPr>
            <a:r>
              <a:rPr lang="en-US" sz="2600" dirty="0"/>
              <a:t>The Federal Reserve adds new security features on the dollar bill.</a:t>
            </a:r>
          </a:p>
          <a:p>
            <a:pPr marL="972000" indent="-514350">
              <a:lnSpc>
                <a:spcPct val="110000"/>
              </a:lnSpc>
              <a:spcBef>
                <a:spcPts val="1000"/>
              </a:spcBef>
              <a:buFont typeface="+mj-lt"/>
              <a:buAutoNum type="alphaLcPeriod"/>
            </a:pPr>
            <a:r>
              <a:rPr lang="en-US" sz="2600" b="1" dirty="0">
                <a:solidFill>
                  <a:srgbClr val="00B050"/>
                </a:solidFill>
              </a:rPr>
              <a:t>None of these choices are correct. </a:t>
            </a:r>
          </a:p>
        </p:txBody>
      </p:sp>
    </p:spTree>
    <p:extLst>
      <p:ext uri="{BB962C8B-B14F-4D97-AF65-F5344CB8AC3E}">
        <p14:creationId xmlns:p14="http://schemas.microsoft.com/office/powerpoint/2010/main" val="28900071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4</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The quantity theory of money says that a doubling of the growth rate in the money supply will, in the long run, lead to</a:t>
            </a:r>
          </a:p>
          <a:p>
            <a:pPr marL="972000" indent="-514350">
              <a:lnSpc>
                <a:spcPct val="110000"/>
              </a:lnSpc>
              <a:spcBef>
                <a:spcPts val="1000"/>
              </a:spcBef>
              <a:buFont typeface="+mj-lt"/>
              <a:buAutoNum type="alphaLcPeriod"/>
            </a:pPr>
            <a:r>
              <a:rPr lang="en-US" sz="2600" dirty="0"/>
              <a:t>a doubling of real GDP growth. </a:t>
            </a:r>
          </a:p>
          <a:p>
            <a:pPr marL="972000" indent="-514350">
              <a:lnSpc>
                <a:spcPct val="110000"/>
              </a:lnSpc>
              <a:spcBef>
                <a:spcPts val="1000"/>
              </a:spcBef>
              <a:buFont typeface="+mj-lt"/>
              <a:buAutoNum type="alphaLcPeriod"/>
            </a:pPr>
            <a:r>
              <a:rPr lang="en-US" sz="2600" dirty="0"/>
              <a:t>a doubling of inflation. </a:t>
            </a:r>
          </a:p>
          <a:p>
            <a:pPr marL="972000" indent="-514350">
              <a:lnSpc>
                <a:spcPct val="110000"/>
              </a:lnSpc>
              <a:spcBef>
                <a:spcPts val="1000"/>
              </a:spcBef>
              <a:buFont typeface="+mj-lt"/>
              <a:buAutoNum type="alphaLcPeriod"/>
            </a:pPr>
            <a:r>
              <a:rPr lang="en-US" sz="2600" dirty="0"/>
              <a:t>a decrease of inflation. </a:t>
            </a:r>
          </a:p>
          <a:p>
            <a:pPr marL="972000" indent="-514350">
              <a:lnSpc>
                <a:spcPct val="110000"/>
              </a:lnSpc>
              <a:spcBef>
                <a:spcPts val="1000"/>
              </a:spcBef>
              <a:buFont typeface="+mj-lt"/>
              <a:buAutoNum type="alphaLcPeriod"/>
            </a:pPr>
            <a:r>
              <a:rPr lang="en-US" sz="2600" dirty="0"/>
              <a:t>a doubling of the price level. </a:t>
            </a:r>
          </a:p>
        </p:txBody>
      </p:sp>
    </p:spTree>
    <p:extLst>
      <p:ext uri="{BB962C8B-B14F-4D97-AF65-F5344CB8AC3E}">
        <p14:creationId xmlns:p14="http://schemas.microsoft.com/office/powerpoint/2010/main" val="1313913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4: Answer </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The quantity theory of money says that a doubling of the growth rate in the money supply will, in the long run, lead to</a:t>
            </a:r>
          </a:p>
          <a:p>
            <a:pPr marL="972000" indent="-514350">
              <a:lnSpc>
                <a:spcPct val="110000"/>
              </a:lnSpc>
              <a:spcBef>
                <a:spcPts val="1000"/>
              </a:spcBef>
              <a:buFont typeface="+mj-lt"/>
              <a:buAutoNum type="alphaLcPeriod"/>
            </a:pPr>
            <a:r>
              <a:rPr lang="en-US" sz="2600" dirty="0"/>
              <a:t>a doubling of real GDP growth. </a:t>
            </a:r>
          </a:p>
          <a:p>
            <a:pPr marL="972000" indent="-514350">
              <a:lnSpc>
                <a:spcPct val="110000"/>
              </a:lnSpc>
              <a:spcBef>
                <a:spcPts val="1000"/>
              </a:spcBef>
              <a:buFont typeface="+mj-lt"/>
              <a:buAutoNum type="alphaLcPeriod"/>
            </a:pPr>
            <a:r>
              <a:rPr lang="en-US" sz="2600" b="1" dirty="0">
                <a:solidFill>
                  <a:srgbClr val="00B050"/>
                </a:solidFill>
              </a:rPr>
              <a:t>a doubling of inflation. </a:t>
            </a:r>
          </a:p>
          <a:p>
            <a:pPr marL="972000" indent="-514350">
              <a:lnSpc>
                <a:spcPct val="110000"/>
              </a:lnSpc>
              <a:spcBef>
                <a:spcPts val="1000"/>
              </a:spcBef>
              <a:buFont typeface="+mj-lt"/>
              <a:buAutoNum type="alphaLcPeriod"/>
            </a:pPr>
            <a:r>
              <a:rPr lang="en-US" sz="2600" dirty="0"/>
              <a:t>a decrease of inflation. </a:t>
            </a:r>
          </a:p>
          <a:p>
            <a:pPr marL="972000" indent="-514350">
              <a:lnSpc>
                <a:spcPct val="110000"/>
              </a:lnSpc>
              <a:spcBef>
                <a:spcPts val="1000"/>
              </a:spcBef>
              <a:buFont typeface="+mj-lt"/>
              <a:buAutoNum type="alphaLcPeriod"/>
            </a:pPr>
            <a:r>
              <a:rPr lang="en-US" sz="2600" dirty="0"/>
              <a:t>a doubling of the price level. </a:t>
            </a:r>
          </a:p>
        </p:txBody>
      </p:sp>
    </p:spTree>
    <p:extLst>
      <p:ext uri="{BB962C8B-B14F-4D97-AF65-F5344CB8AC3E}">
        <p14:creationId xmlns:p14="http://schemas.microsoft.com/office/powerpoint/2010/main" val="2521911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Inflation Rate in the United States</a:t>
            </a:r>
          </a:p>
        </p:txBody>
      </p:sp>
      <p:pic>
        <p:nvPicPr>
          <p:cNvPr id="7" name="Content Placeholder 6" descr="A line graph of the inflation rate in the United States with Year from 1960 to 2022 on the x axis and Percent from 0 to 14 on the y axis. The inflation in the United States was around 1.8 percent in 1960. The inflation rate increased to around 6 percent in 1970 before quickly dropping to 4 percent in 1973 before picking back up to 11 percent in 1975. The peak inflation rate occurred in 1981 when the inflation reached about 14 percent. After 1981, the inflation rate decreased to about 2 percent in 1985. The inflation remained somewhat constant over the years with slight fluctuations every year. An all-time low occurred in 2009 when the inflation dropped to 0 percent. The inflation rate in 2015 was just hovering above 0 percent. The line then increased to about 8 percent in the year 2022. Source: Federal Reserve Bank of St. Louis; fred.stlouisfed.org/series/cpiaucsl.">
            <a:extLst>
              <a:ext uri="{FF2B5EF4-FFF2-40B4-BE49-F238E27FC236}">
                <a16:creationId xmlns:a16="http://schemas.microsoft.com/office/drawing/2014/main" id="{F87B8ED8-0237-4423-E9B3-2C4E1A0A50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89570" y="1445674"/>
            <a:ext cx="6212859" cy="4754563"/>
          </a:xfr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5</a:t>
            </a:r>
          </a:p>
        </p:txBody>
      </p:sp>
      <p:sp>
        <p:nvSpPr>
          <p:cNvPr id="4" name="Content Placeholder 3"/>
          <p:cNvSpPr>
            <a:spLocks noGrp="1"/>
          </p:cNvSpPr>
          <p:nvPr>
            <p:ph idx="1"/>
          </p:nvPr>
        </p:nvSpPr>
        <p:spPr>
          <a:xfrm>
            <a:off x="838200" y="1456793"/>
            <a:ext cx="10515600" cy="4755473"/>
          </a:xfrm>
        </p:spPr>
        <p:txBody>
          <a:bodyPr/>
          <a:lstStyle/>
          <a:p>
            <a:pPr>
              <a:lnSpc>
                <a:spcPct val="100000"/>
              </a:lnSpc>
              <a:spcBef>
                <a:spcPts val="1000"/>
              </a:spcBef>
              <a:buClr>
                <a:srgbClr val="58697D"/>
              </a:buClr>
              <a:buSzPts val="2800"/>
            </a:pPr>
            <a:r>
              <a:rPr lang="en-US" dirty="0">
                <a:latin typeface="Cambria"/>
              </a:rPr>
              <a:t>The Great Inflation of the 1970s was partially caused by</a:t>
            </a:r>
          </a:p>
          <a:p>
            <a:pPr marL="971550" lvl="2" indent="-514350">
              <a:lnSpc>
                <a:spcPct val="110000"/>
              </a:lnSpc>
              <a:spcBef>
                <a:spcPts val="1000"/>
              </a:spcBef>
              <a:buClr>
                <a:srgbClr val="58697D"/>
              </a:buClr>
              <a:buSzPts val="2800"/>
              <a:buFont typeface="+mj-lt"/>
              <a:buAutoNum type="alphaLcPeriod"/>
            </a:pPr>
            <a:r>
              <a:rPr lang="en-US" sz="2600" dirty="0">
                <a:latin typeface="Cambria" panose="02040503050406030204" pitchFamily="18" charset="0"/>
              </a:rPr>
              <a:t>the inflation tax used to finance the Vietnam War. </a:t>
            </a:r>
          </a:p>
          <a:p>
            <a:pPr marL="971550" lvl="2" indent="-514350">
              <a:lnSpc>
                <a:spcPct val="110000"/>
              </a:lnSpc>
              <a:spcBef>
                <a:spcPts val="1000"/>
              </a:spcBef>
              <a:buClr>
                <a:srgbClr val="58697D"/>
              </a:buClr>
              <a:buSzPts val="2800"/>
              <a:buFont typeface="+mj-lt"/>
              <a:buAutoNum type="alphaLcPeriod"/>
            </a:pPr>
            <a:r>
              <a:rPr lang="en-US" sz="2600" dirty="0">
                <a:latin typeface="Cambria" panose="02040503050406030204" pitchFamily="18" charset="0"/>
              </a:rPr>
              <a:t>increases in oil prices. </a:t>
            </a:r>
          </a:p>
          <a:p>
            <a:pPr marL="971550" lvl="2" indent="-514350">
              <a:lnSpc>
                <a:spcPct val="110000"/>
              </a:lnSpc>
              <a:spcBef>
                <a:spcPts val="1000"/>
              </a:spcBef>
              <a:buClr>
                <a:srgbClr val="58697D"/>
              </a:buClr>
              <a:buSzPts val="2800"/>
              <a:buFont typeface="+mj-lt"/>
              <a:buAutoNum type="alphaLcPeriod"/>
            </a:pPr>
            <a:r>
              <a:rPr lang="en-US" sz="2600" dirty="0">
                <a:latin typeface="Cambria" panose="02040503050406030204" pitchFamily="18" charset="0"/>
              </a:rPr>
              <a:t>a money supply that was growing too quickly. </a:t>
            </a:r>
          </a:p>
          <a:p>
            <a:pPr marL="971550" lvl="2" indent="-514350">
              <a:lnSpc>
                <a:spcPct val="110000"/>
              </a:lnSpc>
              <a:spcBef>
                <a:spcPts val="1000"/>
              </a:spcBef>
              <a:buClr>
                <a:srgbClr val="58697D"/>
              </a:buClr>
              <a:buSzPts val="2800"/>
              <a:buFont typeface="+mj-lt"/>
              <a:buAutoNum type="alphaLcPeriod"/>
            </a:pPr>
            <a:r>
              <a:rPr lang="en-US" sz="2600" dirty="0">
                <a:latin typeface="Cambria" panose="02040503050406030204" pitchFamily="18" charset="0"/>
              </a:rPr>
              <a:t>both B and C. </a:t>
            </a:r>
          </a:p>
        </p:txBody>
      </p:sp>
    </p:spTree>
    <p:extLst>
      <p:ext uri="{BB962C8B-B14F-4D97-AF65-F5344CB8AC3E}">
        <p14:creationId xmlns:p14="http://schemas.microsoft.com/office/powerpoint/2010/main" val="2714738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5: Answer </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The Great Inflation of the 1970s was partially caused by</a:t>
            </a:r>
          </a:p>
          <a:p>
            <a:pPr marL="972000" indent="-514350">
              <a:lnSpc>
                <a:spcPct val="110000"/>
              </a:lnSpc>
              <a:spcBef>
                <a:spcPts val="1000"/>
              </a:spcBef>
              <a:buFont typeface="+mj-lt"/>
              <a:buAutoNum type="alphaLcPeriod"/>
            </a:pPr>
            <a:r>
              <a:rPr lang="en-US" sz="2600" dirty="0"/>
              <a:t>the inflation tax used to finance the Vietnam War. </a:t>
            </a:r>
          </a:p>
          <a:p>
            <a:pPr marL="972000" indent="-514350">
              <a:lnSpc>
                <a:spcPct val="110000"/>
              </a:lnSpc>
              <a:spcBef>
                <a:spcPts val="1000"/>
              </a:spcBef>
              <a:buFont typeface="+mj-lt"/>
              <a:buAutoNum type="alphaLcPeriod"/>
            </a:pPr>
            <a:r>
              <a:rPr lang="en-US" sz="2600" dirty="0"/>
              <a:t>increases in oil prices. </a:t>
            </a:r>
          </a:p>
          <a:p>
            <a:pPr marL="972000" indent="-514350">
              <a:lnSpc>
                <a:spcPct val="110000"/>
              </a:lnSpc>
              <a:spcBef>
                <a:spcPts val="1000"/>
              </a:spcBef>
              <a:buFont typeface="+mj-lt"/>
              <a:buAutoNum type="alphaLcPeriod"/>
            </a:pPr>
            <a:r>
              <a:rPr lang="en-US" sz="2600" dirty="0"/>
              <a:t>a money supply that was growing too quickly. </a:t>
            </a:r>
          </a:p>
          <a:p>
            <a:pPr marL="972000" indent="-514350">
              <a:lnSpc>
                <a:spcPct val="110000"/>
              </a:lnSpc>
              <a:spcBef>
                <a:spcPts val="1000"/>
              </a:spcBef>
              <a:buFont typeface="+mj-lt"/>
              <a:buAutoNum type="alphaLcPeriod"/>
            </a:pPr>
            <a:r>
              <a:rPr lang="en-US" sz="2600" b="1" dirty="0">
                <a:solidFill>
                  <a:srgbClr val="00B050"/>
                </a:solidFill>
              </a:rPr>
              <a:t>both B and C. </a:t>
            </a:r>
          </a:p>
        </p:txBody>
      </p:sp>
    </p:spTree>
    <p:extLst>
      <p:ext uri="{BB962C8B-B14F-4D97-AF65-F5344CB8AC3E}">
        <p14:creationId xmlns:p14="http://schemas.microsoft.com/office/powerpoint/2010/main" val="309304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6</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A country experiencing a hyperinflation is likely to have </a:t>
            </a:r>
          </a:p>
          <a:p>
            <a:pPr marL="972000" indent="-514350">
              <a:lnSpc>
                <a:spcPct val="110000"/>
              </a:lnSpc>
              <a:spcBef>
                <a:spcPts val="1000"/>
              </a:spcBef>
              <a:buFont typeface="+mj-lt"/>
              <a:buAutoNum type="alphaLcPeriod"/>
            </a:pPr>
            <a:r>
              <a:rPr lang="en-US" sz="2600" dirty="0"/>
              <a:t>a low nominal interest rate. </a:t>
            </a:r>
          </a:p>
          <a:p>
            <a:pPr marL="972000" indent="-514350">
              <a:lnSpc>
                <a:spcPct val="110000"/>
              </a:lnSpc>
              <a:spcBef>
                <a:spcPts val="1000"/>
              </a:spcBef>
              <a:buFont typeface="+mj-lt"/>
              <a:buAutoNum type="alphaLcPeriod"/>
            </a:pPr>
            <a:r>
              <a:rPr lang="en-US" sz="2600" dirty="0"/>
              <a:t>another hyperinflation after the current problem is solved. </a:t>
            </a:r>
          </a:p>
          <a:p>
            <a:pPr marL="972000" indent="-514350">
              <a:lnSpc>
                <a:spcPct val="110000"/>
              </a:lnSpc>
              <a:spcBef>
                <a:spcPts val="1000"/>
              </a:spcBef>
              <a:buFont typeface="+mj-lt"/>
              <a:buAutoNum type="alphaLcPeriod"/>
            </a:pPr>
            <a:r>
              <a:rPr lang="en-US" sz="2600" dirty="0"/>
              <a:t>a government surplus. </a:t>
            </a:r>
          </a:p>
          <a:p>
            <a:pPr marL="972000" indent="-514350">
              <a:lnSpc>
                <a:spcPct val="110000"/>
              </a:lnSpc>
              <a:spcBef>
                <a:spcPts val="1000"/>
              </a:spcBef>
              <a:buFont typeface="+mj-lt"/>
              <a:buAutoNum type="alphaLcPeriod"/>
            </a:pPr>
            <a:r>
              <a:rPr lang="en-US" sz="2600" dirty="0"/>
              <a:t>a low inflation tax. </a:t>
            </a:r>
          </a:p>
        </p:txBody>
      </p:sp>
    </p:spTree>
    <p:extLst>
      <p:ext uri="{BB962C8B-B14F-4D97-AF65-F5344CB8AC3E}">
        <p14:creationId xmlns:p14="http://schemas.microsoft.com/office/powerpoint/2010/main" val="3309034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6: Answer </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A country experiencing a hyperinflation is likely to have </a:t>
            </a:r>
          </a:p>
          <a:p>
            <a:pPr marL="972000" indent="-514350">
              <a:lnSpc>
                <a:spcPct val="110000"/>
              </a:lnSpc>
              <a:spcBef>
                <a:spcPts val="1000"/>
              </a:spcBef>
              <a:buFont typeface="+mj-lt"/>
              <a:buAutoNum type="alphaLcPeriod"/>
            </a:pPr>
            <a:r>
              <a:rPr lang="en-US" sz="2600" dirty="0"/>
              <a:t>a low nominal interest rate. </a:t>
            </a:r>
          </a:p>
          <a:p>
            <a:pPr marL="972000" indent="-514350">
              <a:lnSpc>
                <a:spcPct val="110000"/>
              </a:lnSpc>
              <a:spcBef>
                <a:spcPts val="1000"/>
              </a:spcBef>
              <a:buFont typeface="+mj-lt"/>
              <a:buAutoNum type="alphaLcPeriod"/>
            </a:pPr>
            <a:r>
              <a:rPr lang="en-US" sz="2600" b="1" dirty="0">
                <a:solidFill>
                  <a:srgbClr val="00B050"/>
                </a:solidFill>
              </a:rPr>
              <a:t>another hyperinflation after the current problem is solved. </a:t>
            </a:r>
          </a:p>
          <a:p>
            <a:pPr marL="972000" indent="-514350">
              <a:lnSpc>
                <a:spcPct val="110000"/>
              </a:lnSpc>
              <a:spcBef>
                <a:spcPts val="1000"/>
              </a:spcBef>
              <a:buFont typeface="+mj-lt"/>
              <a:buAutoNum type="alphaLcPeriod"/>
            </a:pPr>
            <a:r>
              <a:rPr lang="en-US" sz="2600" dirty="0"/>
              <a:t>a government surplus. </a:t>
            </a:r>
          </a:p>
          <a:p>
            <a:pPr marL="972000" indent="-514350">
              <a:lnSpc>
                <a:spcPct val="110000"/>
              </a:lnSpc>
              <a:spcBef>
                <a:spcPts val="1000"/>
              </a:spcBef>
              <a:buFont typeface="+mj-lt"/>
              <a:buAutoNum type="alphaLcPeriod"/>
            </a:pPr>
            <a:r>
              <a:rPr lang="en-US" sz="2600" dirty="0"/>
              <a:t>a low inflation tax. </a:t>
            </a:r>
          </a:p>
        </p:txBody>
      </p:sp>
    </p:spTree>
    <p:extLst>
      <p:ext uri="{BB962C8B-B14F-4D97-AF65-F5344CB8AC3E}">
        <p14:creationId xmlns:p14="http://schemas.microsoft.com/office/powerpoint/2010/main" val="740362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7</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Under the classical dichotomy, which of the following does not determine real GDP in the long run? </a:t>
            </a:r>
          </a:p>
          <a:p>
            <a:pPr marL="972000" indent="-514350">
              <a:lnSpc>
                <a:spcPct val="110000"/>
              </a:lnSpc>
              <a:spcBef>
                <a:spcPts val="1000"/>
              </a:spcBef>
              <a:buFont typeface="+mj-lt"/>
              <a:buAutoNum type="alphaLcPeriod"/>
            </a:pPr>
            <a:r>
              <a:rPr lang="en-US" sz="2600" dirty="0"/>
              <a:t>the investment rate </a:t>
            </a:r>
          </a:p>
          <a:p>
            <a:pPr marL="972000" indent="-514350">
              <a:lnSpc>
                <a:spcPct val="110000"/>
              </a:lnSpc>
              <a:spcBef>
                <a:spcPts val="1000"/>
              </a:spcBef>
              <a:buFont typeface="+mj-lt"/>
              <a:buAutoNum type="alphaLcPeriod"/>
            </a:pPr>
            <a:r>
              <a:rPr lang="en-US" sz="2600" dirty="0"/>
              <a:t>the aggregate price level </a:t>
            </a:r>
          </a:p>
          <a:p>
            <a:pPr marL="972000" indent="-514350">
              <a:lnSpc>
                <a:spcPct val="110000"/>
              </a:lnSpc>
              <a:spcBef>
                <a:spcPts val="1000"/>
              </a:spcBef>
              <a:buFont typeface="+mj-lt"/>
              <a:buAutoNum type="alphaLcPeriod"/>
            </a:pPr>
            <a:r>
              <a:rPr lang="en-US" sz="2600" dirty="0"/>
              <a:t>TFP </a:t>
            </a:r>
          </a:p>
          <a:p>
            <a:pPr marL="972000" indent="-514350">
              <a:lnSpc>
                <a:spcPct val="110000"/>
              </a:lnSpc>
              <a:spcBef>
                <a:spcPts val="1000"/>
              </a:spcBef>
              <a:buFont typeface="+mj-lt"/>
              <a:buAutoNum type="alphaLcPeriod"/>
            </a:pPr>
            <a:r>
              <a:rPr lang="en-US" sz="2600" dirty="0"/>
              <a:t>new ideas </a:t>
            </a:r>
          </a:p>
        </p:txBody>
      </p:sp>
    </p:spTree>
    <p:extLst>
      <p:ext uri="{BB962C8B-B14F-4D97-AF65-F5344CB8AC3E}">
        <p14:creationId xmlns:p14="http://schemas.microsoft.com/office/powerpoint/2010/main" val="40356073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7: Answer </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Under the classical dichotomy, which of the following does not determine real GDP in the long run? </a:t>
            </a:r>
          </a:p>
          <a:p>
            <a:pPr marL="972000" indent="-514350">
              <a:lnSpc>
                <a:spcPct val="110000"/>
              </a:lnSpc>
              <a:spcBef>
                <a:spcPts val="1000"/>
              </a:spcBef>
              <a:buFont typeface="+mj-lt"/>
              <a:buAutoNum type="alphaLcPeriod"/>
            </a:pPr>
            <a:r>
              <a:rPr lang="en-US" sz="2600" dirty="0"/>
              <a:t>the investment rate </a:t>
            </a:r>
          </a:p>
          <a:p>
            <a:pPr marL="972000" indent="-514350">
              <a:lnSpc>
                <a:spcPct val="110000"/>
              </a:lnSpc>
              <a:spcBef>
                <a:spcPts val="1000"/>
              </a:spcBef>
              <a:buFont typeface="+mj-lt"/>
              <a:buAutoNum type="alphaLcPeriod"/>
            </a:pPr>
            <a:r>
              <a:rPr lang="en-US" sz="2600" b="1" dirty="0">
                <a:solidFill>
                  <a:srgbClr val="00B050"/>
                </a:solidFill>
              </a:rPr>
              <a:t>the aggregate price level </a:t>
            </a:r>
          </a:p>
          <a:p>
            <a:pPr marL="972000" indent="-514350">
              <a:lnSpc>
                <a:spcPct val="110000"/>
              </a:lnSpc>
              <a:spcBef>
                <a:spcPts val="1000"/>
              </a:spcBef>
              <a:buFont typeface="+mj-lt"/>
              <a:buAutoNum type="alphaLcPeriod"/>
            </a:pPr>
            <a:r>
              <a:rPr lang="en-US" sz="2600" dirty="0"/>
              <a:t>TFP </a:t>
            </a:r>
          </a:p>
          <a:p>
            <a:pPr marL="972000" indent="-514350">
              <a:lnSpc>
                <a:spcPct val="110000"/>
              </a:lnSpc>
              <a:spcBef>
                <a:spcPts val="1000"/>
              </a:spcBef>
              <a:buFont typeface="+mj-lt"/>
              <a:buAutoNum type="alphaLcPeriod"/>
            </a:pPr>
            <a:r>
              <a:rPr lang="en-US" sz="2600" dirty="0"/>
              <a:t>new ideas </a:t>
            </a:r>
          </a:p>
        </p:txBody>
      </p:sp>
    </p:spTree>
    <p:extLst>
      <p:ext uri="{BB962C8B-B14F-4D97-AF65-F5344CB8AC3E}">
        <p14:creationId xmlns:p14="http://schemas.microsoft.com/office/powerpoint/2010/main" val="3024427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8</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In the long run, the key determinant of the price level is</a:t>
            </a:r>
          </a:p>
          <a:p>
            <a:pPr marL="972000" indent="-514350">
              <a:lnSpc>
                <a:spcPct val="110000"/>
              </a:lnSpc>
              <a:spcBef>
                <a:spcPts val="1000"/>
              </a:spcBef>
              <a:buFont typeface="+mj-lt"/>
              <a:buAutoNum type="alphaLcPeriod"/>
            </a:pPr>
            <a:r>
              <a:rPr lang="en-US" sz="2600" dirty="0"/>
              <a:t>the money supply.</a:t>
            </a:r>
          </a:p>
          <a:p>
            <a:pPr marL="972000" indent="-514350">
              <a:lnSpc>
                <a:spcPct val="110000"/>
              </a:lnSpc>
              <a:spcBef>
                <a:spcPts val="1000"/>
              </a:spcBef>
              <a:buFont typeface="+mj-lt"/>
              <a:buAutoNum type="alphaLcPeriod"/>
            </a:pPr>
            <a:r>
              <a:rPr lang="en-US" sz="2600" dirty="0"/>
              <a:t>real GDP.</a:t>
            </a:r>
          </a:p>
          <a:p>
            <a:pPr marL="972000" indent="-514350">
              <a:lnSpc>
                <a:spcPct val="110000"/>
              </a:lnSpc>
              <a:spcBef>
                <a:spcPts val="1000"/>
              </a:spcBef>
              <a:buFont typeface="+mj-lt"/>
              <a:buAutoNum type="alphaLcPeriod"/>
            </a:pPr>
            <a:r>
              <a:rPr lang="en-US" sz="2600" dirty="0"/>
              <a:t>the velocity of money.</a:t>
            </a:r>
          </a:p>
          <a:p>
            <a:pPr marL="972000" indent="-514350">
              <a:lnSpc>
                <a:spcPct val="110000"/>
              </a:lnSpc>
              <a:spcBef>
                <a:spcPts val="1000"/>
              </a:spcBef>
              <a:buFont typeface="+mj-lt"/>
              <a:buAutoNum type="alphaLcPeriod"/>
            </a:pPr>
            <a:r>
              <a:rPr lang="en-US" sz="2600" dirty="0"/>
              <a:t>the growth rate of money.</a:t>
            </a:r>
          </a:p>
        </p:txBody>
      </p:sp>
    </p:spTree>
    <p:extLst>
      <p:ext uri="{BB962C8B-B14F-4D97-AF65-F5344CB8AC3E}">
        <p14:creationId xmlns:p14="http://schemas.microsoft.com/office/powerpoint/2010/main" val="1611194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8: Answer </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In the long run, the key determinant of the price level is</a:t>
            </a:r>
          </a:p>
          <a:p>
            <a:pPr marL="972000" indent="-514350">
              <a:lnSpc>
                <a:spcPct val="110000"/>
              </a:lnSpc>
              <a:spcBef>
                <a:spcPts val="1000"/>
              </a:spcBef>
              <a:buFont typeface="+mj-lt"/>
              <a:buAutoNum type="alphaLcPeriod"/>
            </a:pPr>
            <a:r>
              <a:rPr lang="en-US" sz="2600" b="1" dirty="0">
                <a:solidFill>
                  <a:srgbClr val="00B050"/>
                </a:solidFill>
              </a:rPr>
              <a:t>the money supply.</a:t>
            </a:r>
          </a:p>
          <a:p>
            <a:pPr marL="972000" indent="-514350">
              <a:lnSpc>
                <a:spcPct val="110000"/>
              </a:lnSpc>
              <a:spcBef>
                <a:spcPts val="1000"/>
              </a:spcBef>
              <a:buFont typeface="+mj-lt"/>
              <a:buAutoNum type="alphaLcPeriod"/>
            </a:pPr>
            <a:r>
              <a:rPr lang="en-US" sz="2600" dirty="0"/>
              <a:t>real GDP.</a:t>
            </a:r>
          </a:p>
          <a:p>
            <a:pPr marL="972000" indent="-514350">
              <a:lnSpc>
                <a:spcPct val="110000"/>
              </a:lnSpc>
              <a:spcBef>
                <a:spcPts val="1000"/>
              </a:spcBef>
              <a:buFont typeface="+mj-lt"/>
              <a:buAutoNum type="alphaLcPeriod"/>
            </a:pPr>
            <a:r>
              <a:rPr lang="en-US" sz="2600" dirty="0"/>
              <a:t>the velocity of money.</a:t>
            </a:r>
          </a:p>
          <a:p>
            <a:pPr marL="972000" indent="-514350">
              <a:lnSpc>
                <a:spcPct val="110000"/>
              </a:lnSpc>
              <a:spcBef>
                <a:spcPts val="1000"/>
              </a:spcBef>
              <a:buFont typeface="+mj-lt"/>
              <a:buAutoNum type="alphaLcPeriod"/>
            </a:pPr>
            <a:r>
              <a:rPr lang="en-US" sz="2600" dirty="0"/>
              <a:t>the growth rate of money.</a:t>
            </a:r>
          </a:p>
        </p:txBody>
      </p:sp>
    </p:spTree>
    <p:extLst>
      <p:ext uri="{BB962C8B-B14F-4D97-AF65-F5344CB8AC3E}">
        <p14:creationId xmlns:p14="http://schemas.microsoft.com/office/powerpoint/2010/main" val="42792233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9</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According to the quantity theory of money, increases in the money supply and in real GDP will cause inflation.</a:t>
            </a:r>
          </a:p>
          <a:p>
            <a:pPr marL="972000" lvl="1" indent="-514350">
              <a:lnSpc>
                <a:spcPct val="110000"/>
              </a:lnSpc>
              <a:spcBef>
                <a:spcPts val="1000"/>
              </a:spcBef>
              <a:buFont typeface="+mj-lt"/>
              <a:buAutoNum type="alphaLcPeriod"/>
            </a:pPr>
            <a:r>
              <a:rPr lang="en-US" sz="2600" dirty="0"/>
              <a:t>true</a:t>
            </a:r>
          </a:p>
          <a:p>
            <a:pPr marL="972000" lvl="1" indent="-514350">
              <a:lnSpc>
                <a:spcPct val="110000"/>
              </a:lnSpc>
              <a:spcBef>
                <a:spcPts val="1000"/>
              </a:spcBef>
              <a:buFont typeface="+mj-lt"/>
              <a:buAutoNum type="alphaLcPeriod"/>
            </a:pPr>
            <a:r>
              <a:rPr lang="en-US" sz="2600" dirty="0"/>
              <a:t>false</a:t>
            </a:r>
          </a:p>
        </p:txBody>
      </p:sp>
    </p:spTree>
    <p:extLst>
      <p:ext uri="{BB962C8B-B14F-4D97-AF65-F5344CB8AC3E}">
        <p14:creationId xmlns:p14="http://schemas.microsoft.com/office/powerpoint/2010/main" val="15560156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9: Answer </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According to the quantity theory of money, increases in the money supply and in real GDP will cause inflation.</a:t>
            </a:r>
          </a:p>
          <a:p>
            <a:pPr marL="972000" lvl="1" indent="-514350">
              <a:lnSpc>
                <a:spcPct val="110000"/>
              </a:lnSpc>
              <a:spcBef>
                <a:spcPts val="1000"/>
              </a:spcBef>
              <a:buFont typeface="+mj-lt"/>
              <a:buAutoNum type="alphaLcPeriod"/>
            </a:pPr>
            <a:r>
              <a:rPr lang="en-US" sz="2600" dirty="0"/>
              <a:t>true</a:t>
            </a:r>
          </a:p>
          <a:p>
            <a:pPr marL="972000" lvl="1" indent="-514350">
              <a:lnSpc>
                <a:spcPct val="110000"/>
              </a:lnSpc>
              <a:spcBef>
                <a:spcPts val="1000"/>
              </a:spcBef>
              <a:buFont typeface="+mj-lt"/>
              <a:buAutoNum type="alphaLcPeriod"/>
            </a:pPr>
            <a:r>
              <a:rPr lang="en-US" sz="2600" b="1" dirty="0">
                <a:solidFill>
                  <a:srgbClr val="00B050"/>
                </a:solidFill>
              </a:rPr>
              <a:t>false</a:t>
            </a:r>
          </a:p>
        </p:txBody>
      </p:sp>
    </p:spTree>
    <p:extLst>
      <p:ext uri="{BB962C8B-B14F-4D97-AF65-F5344CB8AC3E}">
        <p14:creationId xmlns:p14="http://schemas.microsoft.com/office/powerpoint/2010/main" val="219224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B7BFB-FF32-5558-5411-0208495006D3}"/>
              </a:ext>
            </a:extLst>
          </p:cNvPr>
          <p:cNvSpPr>
            <a:spLocks noGrp="1"/>
          </p:cNvSpPr>
          <p:nvPr>
            <p:ph type="title"/>
          </p:nvPr>
        </p:nvSpPr>
        <p:spPr/>
        <p:txBody>
          <a:bodyPr/>
          <a:lstStyle/>
          <a:p>
            <a:r>
              <a:rPr lang="en-US" dirty="0"/>
              <a:t>The Percentage of Countries Experiencing High Inflation</a:t>
            </a:r>
          </a:p>
        </p:txBody>
      </p:sp>
      <p:pic>
        <p:nvPicPr>
          <p:cNvPr id="5" name="Content Placeholder 4" descr="A line graph of the percentage of countries experiencing high inflation, with Year from 1960 to 2022 on the x axis and Fraction of countries in Percent from 0 to 35 on the y axis. The fraction of countries experiencing high inflation remained low in the 1960s, only once, briefly rising slightly above 5 percent. The figure rose sharply, to over 20 percent, around 1975. The spike subsided but was followed by a fairly steady climb from between 10 and 15 percent in the late 1970s to over 30 percent around 1994. The figure plummeted thereafter, and by about 2002 was back below 5 percent, where it remained through 2022. Source: FRED and author's calculations.">
            <a:extLst>
              <a:ext uri="{FF2B5EF4-FFF2-40B4-BE49-F238E27FC236}">
                <a16:creationId xmlns:a16="http://schemas.microsoft.com/office/drawing/2014/main" id="{29A19DD2-54D3-6362-83DE-8E86A6D509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37988" y="1459121"/>
            <a:ext cx="6316024" cy="4754563"/>
          </a:xfrm>
        </p:spPr>
      </p:pic>
    </p:spTree>
    <p:extLst>
      <p:ext uri="{BB962C8B-B14F-4D97-AF65-F5344CB8AC3E}">
        <p14:creationId xmlns:p14="http://schemas.microsoft.com/office/powerpoint/2010/main" val="8777191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10</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The monetary base contains elements that are more liquid than M2.</a:t>
            </a:r>
          </a:p>
          <a:p>
            <a:pPr marL="772715" lvl="1" indent="-514350">
              <a:lnSpc>
                <a:spcPct val="110000"/>
              </a:lnSpc>
              <a:spcBef>
                <a:spcPts val="1000"/>
              </a:spcBef>
              <a:buFont typeface="+mj-lt"/>
              <a:buAutoNum type="alphaLcPeriod"/>
            </a:pPr>
            <a:r>
              <a:rPr lang="en-US" dirty="0"/>
              <a:t>true</a:t>
            </a:r>
          </a:p>
          <a:p>
            <a:pPr marL="772715" lvl="1" indent="-514350">
              <a:lnSpc>
                <a:spcPct val="110000"/>
              </a:lnSpc>
              <a:spcBef>
                <a:spcPts val="1000"/>
              </a:spcBef>
              <a:buFont typeface="+mj-lt"/>
              <a:buAutoNum type="alphaLcPeriod"/>
            </a:pPr>
            <a:r>
              <a:rPr lang="en-US" dirty="0"/>
              <a:t>false</a:t>
            </a:r>
          </a:p>
        </p:txBody>
      </p:sp>
    </p:spTree>
    <p:extLst>
      <p:ext uri="{BB962C8B-B14F-4D97-AF65-F5344CB8AC3E}">
        <p14:creationId xmlns:p14="http://schemas.microsoft.com/office/powerpoint/2010/main" val="17112889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10: Answer </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The monetary base contains elements that are more liquid than M2.</a:t>
            </a:r>
          </a:p>
          <a:p>
            <a:pPr marL="972000" lvl="1" indent="-514350">
              <a:lnSpc>
                <a:spcPct val="110000"/>
              </a:lnSpc>
              <a:spcBef>
                <a:spcPts val="1000"/>
              </a:spcBef>
              <a:buFont typeface="+mj-lt"/>
              <a:buAutoNum type="alphaLcPeriod"/>
            </a:pPr>
            <a:r>
              <a:rPr lang="en-US" sz="2600" b="1" dirty="0">
                <a:solidFill>
                  <a:srgbClr val="00B050"/>
                </a:solidFill>
              </a:rPr>
              <a:t>true</a:t>
            </a:r>
          </a:p>
          <a:p>
            <a:pPr marL="972000" lvl="1" indent="-514350">
              <a:lnSpc>
                <a:spcPct val="110000"/>
              </a:lnSpc>
              <a:spcBef>
                <a:spcPts val="1000"/>
              </a:spcBef>
              <a:buFont typeface="+mj-lt"/>
              <a:buAutoNum type="alphaLcPeriod"/>
            </a:pPr>
            <a:r>
              <a:rPr lang="en-US" sz="2600" dirty="0"/>
              <a:t>false</a:t>
            </a:r>
          </a:p>
        </p:txBody>
      </p:sp>
    </p:spTree>
    <p:extLst>
      <p:ext uri="{BB962C8B-B14F-4D97-AF65-F5344CB8AC3E}">
        <p14:creationId xmlns:p14="http://schemas.microsoft.com/office/powerpoint/2010/main" val="16106848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11</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Empirically, money is neutral in the short run as well as the long run.</a:t>
            </a:r>
          </a:p>
          <a:p>
            <a:pPr marL="972000" lvl="1" indent="-514350">
              <a:lnSpc>
                <a:spcPct val="110000"/>
              </a:lnSpc>
              <a:spcBef>
                <a:spcPts val="1000"/>
              </a:spcBef>
              <a:buFont typeface="+mj-lt"/>
              <a:buAutoNum type="alphaLcPeriod"/>
            </a:pPr>
            <a:r>
              <a:rPr lang="en-US" sz="2600" dirty="0"/>
              <a:t>true</a:t>
            </a:r>
          </a:p>
          <a:p>
            <a:pPr marL="972000" lvl="1" indent="-514350">
              <a:lnSpc>
                <a:spcPct val="110000"/>
              </a:lnSpc>
              <a:spcBef>
                <a:spcPts val="1000"/>
              </a:spcBef>
              <a:buFont typeface="+mj-lt"/>
              <a:buAutoNum type="alphaLcPeriod"/>
            </a:pPr>
            <a:r>
              <a:rPr lang="en-US" sz="2600" dirty="0"/>
              <a:t>false</a:t>
            </a:r>
          </a:p>
        </p:txBody>
      </p:sp>
    </p:spTree>
    <p:extLst>
      <p:ext uri="{BB962C8B-B14F-4D97-AF65-F5344CB8AC3E}">
        <p14:creationId xmlns:p14="http://schemas.microsoft.com/office/powerpoint/2010/main" val="26684034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11: Answer </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Empirically, money is neutral in the short run as well as the long run.</a:t>
            </a:r>
          </a:p>
          <a:p>
            <a:pPr marL="972000" lvl="1" indent="-514350">
              <a:lnSpc>
                <a:spcPct val="110000"/>
              </a:lnSpc>
              <a:spcBef>
                <a:spcPts val="1000"/>
              </a:spcBef>
              <a:buFont typeface="+mj-lt"/>
              <a:buAutoNum type="alphaLcPeriod"/>
            </a:pPr>
            <a:r>
              <a:rPr lang="en-US" sz="2600" dirty="0"/>
              <a:t>true</a:t>
            </a:r>
          </a:p>
          <a:p>
            <a:pPr marL="972000" lvl="1" indent="-514350">
              <a:lnSpc>
                <a:spcPct val="110000"/>
              </a:lnSpc>
              <a:spcBef>
                <a:spcPts val="1000"/>
              </a:spcBef>
              <a:buFont typeface="+mj-lt"/>
              <a:buAutoNum type="alphaLcPeriod"/>
            </a:pPr>
            <a:r>
              <a:rPr lang="en-US" sz="2600" b="1" dirty="0">
                <a:solidFill>
                  <a:srgbClr val="00B050"/>
                </a:solidFill>
              </a:rPr>
              <a:t>false</a:t>
            </a:r>
          </a:p>
        </p:txBody>
      </p:sp>
    </p:spTree>
    <p:extLst>
      <p:ext uri="{BB962C8B-B14F-4D97-AF65-F5344CB8AC3E}">
        <p14:creationId xmlns:p14="http://schemas.microsoft.com/office/powerpoint/2010/main" val="19578636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12</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If real GDP is growing at a rate of 2 percent, the central bank should grow the money supply at a rate of 2 percent to keep prices unchanged.</a:t>
            </a:r>
          </a:p>
          <a:p>
            <a:pPr marL="972000" lvl="1" indent="-514350">
              <a:lnSpc>
                <a:spcPct val="110000"/>
              </a:lnSpc>
              <a:spcBef>
                <a:spcPts val="1000"/>
              </a:spcBef>
              <a:buFont typeface="+mj-lt"/>
              <a:buAutoNum type="alphaLcPeriod"/>
            </a:pPr>
            <a:r>
              <a:rPr lang="en-US" sz="2600" dirty="0"/>
              <a:t>true</a:t>
            </a:r>
          </a:p>
          <a:p>
            <a:pPr marL="972000" lvl="1" indent="-514350">
              <a:lnSpc>
                <a:spcPct val="110000"/>
              </a:lnSpc>
              <a:spcBef>
                <a:spcPts val="1000"/>
              </a:spcBef>
              <a:buFont typeface="+mj-lt"/>
              <a:buAutoNum type="alphaLcPeriod"/>
            </a:pPr>
            <a:r>
              <a:rPr lang="en-US" sz="2600" dirty="0"/>
              <a:t>false</a:t>
            </a:r>
          </a:p>
        </p:txBody>
      </p:sp>
    </p:spTree>
    <p:extLst>
      <p:ext uri="{BB962C8B-B14F-4D97-AF65-F5344CB8AC3E}">
        <p14:creationId xmlns:p14="http://schemas.microsoft.com/office/powerpoint/2010/main" val="25143456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12: Answer </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If real GDP is growing at a rate of 2 percent, the central bank should grow the money supply at a rate of 2 percent to keep prices unchanged.</a:t>
            </a:r>
          </a:p>
          <a:p>
            <a:pPr marL="972000" lvl="1" indent="-514350">
              <a:lnSpc>
                <a:spcPct val="110000"/>
              </a:lnSpc>
              <a:spcBef>
                <a:spcPts val="1000"/>
              </a:spcBef>
              <a:buFont typeface="+mj-lt"/>
              <a:buAutoNum type="alphaLcPeriod"/>
            </a:pPr>
            <a:r>
              <a:rPr lang="en-US" sz="2600" b="1" dirty="0">
                <a:solidFill>
                  <a:srgbClr val="00B050"/>
                </a:solidFill>
              </a:rPr>
              <a:t>true</a:t>
            </a:r>
          </a:p>
          <a:p>
            <a:pPr marL="972000" lvl="1" indent="-514350">
              <a:lnSpc>
                <a:spcPct val="110000"/>
              </a:lnSpc>
              <a:spcBef>
                <a:spcPts val="1000"/>
              </a:spcBef>
              <a:buFont typeface="+mj-lt"/>
              <a:buAutoNum type="alphaLcPeriod"/>
            </a:pPr>
            <a:r>
              <a:rPr lang="en-US" sz="2600" dirty="0"/>
              <a:t>false</a:t>
            </a:r>
          </a:p>
        </p:txBody>
      </p:sp>
    </p:spTree>
    <p:extLst>
      <p:ext uri="{BB962C8B-B14F-4D97-AF65-F5344CB8AC3E}">
        <p14:creationId xmlns:p14="http://schemas.microsoft.com/office/powerpoint/2010/main" val="13910840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13</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If the real interest rate is 3 percent and the nominal interest rate is 1 percent, then the economy is experiencing deflation according to the Fisher equation.</a:t>
            </a:r>
          </a:p>
          <a:p>
            <a:pPr marL="972000" lvl="1" indent="-514350">
              <a:lnSpc>
                <a:spcPct val="110000"/>
              </a:lnSpc>
              <a:spcBef>
                <a:spcPts val="1000"/>
              </a:spcBef>
              <a:buFont typeface="+mj-lt"/>
              <a:buAutoNum type="alphaLcPeriod"/>
            </a:pPr>
            <a:r>
              <a:rPr lang="en-US" sz="2600" dirty="0"/>
              <a:t>true</a:t>
            </a:r>
          </a:p>
          <a:p>
            <a:pPr marL="972000" lvl="1" indent="-514350">
              <a:lnSpc>
                <a:spcPct val="110000"/>
              </a:lnSpc>
              <a:spcBef>
                <a:spcPts val="1000"/>
              </a:spcBef>
              <a:buFont typeface="+mj-lt"/>
              <a:buAutoNum type="alphaLcPeriod"/>
            </a:pPr>
            <a:r>
              <a:rPr lang="en-US" sz="2600" dirty="0"/>
              <a:t>false</a:t>
            </a:r>
          </a:p>
        </p:txBody>
      </p:sp>
    </p:spTree>
    <p:extLst>
      <p:ext uri="{BB962C8B-B14F-4D97-AF65-F5344CB8AC3E}">
        <p14:creationId xmlns:p14="http://schemas.microsoft.com/office/powerpoint/2010/main" val="27475050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13: Answer </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If the real interest rate is 3 percent and the nominal interest rate is 1 percent, then the economy is experiencing deflation according to the Fisher equation.</a:t>
            </a:r>
          </a:p>
          <a:p>
            <a:pPr marL="972000" lvl="1" indent="-514350">
              <a:lnSpc>
                <a:spcPct val="110000"/>
              </a:lnSpc>
              <a:spcBef>
                <a:spcPts val="1000"/>
              </a:spcBef>
              <a:buFont typeface="+mj-lt"/>
              <a:buAutoNum type="alphaLcPeriod"/>
            </a:pPr>
            <a:r>
              <a:rPr lang="en-US" sz="2600" b="1" dirty="0">
                <a:solidFill>
                  <a:srgbClr val="00B050"/>
                </a:solidFill>
              </a:rPr>
              <a:t>true</a:t>
            </a:r>
          </a:p>
          <a:p>
            <a:pPr marL="972000" lvl="1" indent="-514350">
              <a:lnSpc>
                <a:spcPct val="110000"/>
              </a:lnSpc>
              <a:spcBef>
                <a:spcPts val="1000"/>
              </a:spcBef>
              <a:buFont typeface="+mj-lt"/>
              <a:buAutoNum type="alphaLcPeriod"/>
            </a:pPr>
            <a:r>
              <a:rPr lang="en-US" sz="2600" dirty="0"/>
              <a:t>false</a:t>
            </a:r>
          </a:p>
        </p:txBody>
      </p:sp>
    </p:spTree>
    <p:extLst>
      <p:ext uri="{BB962C8B-B14F-4D97-AF65-F5344CB8AC3E}">
        <p14:creationId xmlns:p14="http://schemas.microsoft.com/office/powerpoint/2010/main" val="2868862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14</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The inflation tax will affect an individual who holds all his assets in artwork.</a:t>
            </a:r>
          </a:p>
          <a:p>
            <a:pPr marL="972000" lvl="1" indent="-514350">
              <a:lnSpc>
                <a:spcPct val="110000"/>
              </a:lnSpc>
              <a:spcBef>
                <a:spcPts val="1000"/>
              </a:spcBef>
              <a:buFont typeface="+mj-lt"/>
              <a:buAutoNum type="alphaLcPeriod"/>
            </a:pPr>
            <a:r>
              <a:rPr lang="en-US" sz="2600" dirty="0"/>
              <a:t>true</a:t>
            </a:r>
          </a:p>
          <a:p>
            <a:pPr marL="972000" lvl="1" indent="-514350">
              <a:lnSpc>
                <a:spcPct val="110000"/>
              </a:lnSpc>
              <a:spcBef>
                <a:spcPts val="1000"/>
              </a:spcBef>
              <a:buFont typeface="+mj-lt"/>
              <a:buAutoNum type="alphaLcPeriod"/>
            </a:pPr>
            <a:r>
              <a:rPr lang="en-US" sz="2600" dirty="0"/>
              <a:t>false</a:t>
            </a:r>
          </a:p>
        </p:txBody>
      </p:sp>
    </p:spTree>
    <p:extLst>
      <p:ext uri="{BB962C8B-B14F-4D97-AF65-F5344CB8AC3E}">
        <p14:creationId xmlns:p14="http://schemas.microsoft.com/office/powerpoint/2010/main" val="12797867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14: Answer </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The inflation tax will affect an individual who holds all his assets in artwork.</a:t>
            </a:r>
          </a:p>
          <a:p>
            <a:pPr marL="772715" lvl="1" indent="-514350">
              <a:lnSpc>
                <a:spcPct val="110000"/>
              </a:lnSpc>
              <a:spcBef>
                <a:spcPts val="1000"/>
              </a:spcBef>
              <a:buFont typeface="+mj-lt"/>
              <a:buAutoNum type="alphaLcPeriod"/>
            </a:pPr>
            <a:r>
              <a:rPr lang="en-US" sz="2600" dirty="0"/>
              <a:t>true</a:t>
            </a:r>
          </a:p>
          <a:p>
            <a:pPr marL="772715" lvl="1" indent="-514350">
              <a:lnSpc>
                <a:spcPct val="110000"/>
              </a:lnSpc>
              <a:spcBef>
                <a:spcPts val="1000"/>
              </a:spcBef>
              <a:buFont typeface="+mj-lt"/>
              <a:buAutoNum type="alphaLcPeriod"/>
            </a:pPr>
            <a:r>
              <a:rPr lang="en-US" sz="2600" b="1" dirty="0">
                <a:solidFill>
                  <a:srgbClr val="00B050"/>
                </a:solidFill>
              </a:rPr>
              <a:t>false</a:t>
            </a:r>
          </a:p>
        </p:txBody>
      </p:sp>
    </p:spTree>
    <p:extLst>
      <p:ext uri="{BB962C8B-B14F-4D97-AF65-F5344CB8AC3E}">
        <p14:creationId xmlns:p14="http://schemas.microsoft.com/office/powerpoint/2010/main" val="4070778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4"/>
          <p:cNvSpPr>
            <a:spLocks noGrp="1" noChangeArrowheads="1"/>
          </p:cNvSpPr>
          <p:nvPr>
            <p:ph type="title"/>
          </p:nvPr>
        </p:nvSpPr>
        <p:spPr/>
        <p:txBody>
          <a:bodyPr/>
          <a:lstStyle/>
          <a:p>
            <a:r>
              <a:rPr lang="en-US" altLang="en-US" dirty="0"/>
              <a:t>Case Study: How Much Is That?</a:t>
            </a:r>
            <a:r>
              <a:rPr lang="en-US" dirty="0"/>
              <a:t> </a:t>
            </a:r>
            <a:r>
              <a:rPr lang="en-US" altLang="en-US" sz="2400" dirty="0"/>
              <a:t>(1 of 2) </a:t>
            </a:r>
          </a:p>
        </p:txBody>
      </p:sp>
      <p:sp>
        <p:nvSpPr>
          <p:cNvPr id="25602" name="Rectangle 5"/>
          <p:cNvSpPr>
            <a:spLocks noGrp="1" noChangeArrowheads="1"/>
          </p:cNvSpPr>
          <p:nvPr>
            <p:ph idx="1"/>
          </p:nvPr>
        </p:nvSpPr>
        <p:spPr/>
        <p:txBody>
          <a:bodyPr/>
          <a:lstStyle/>
          <a:p>
            <a:pPr>
              <a:lnSpc>
                <a:spcPct val="110000"/>
              </a:lnSpc>
              <a:spcBef>
                <a:spcPts val="1000"/>
              </a:spcBef>
            </a:pPr>
            <a:r>
              <a:rPr lang="en-US" altLang="en-US" dirty="0">
                <a:latin typeface="Cambria" panose="02040503050406030204" pitchFamily="18" charset="0"/>
                <a:cs typeface="Calibri" charset="0"/>
                <a:sym typeface="Times New Roman" panose="02020603050405020304" pitchFamily="18" charset="0"/>
              </a:rPr>
              <a:t>We can use the CPI to evaluate </a:t>
            </a:r>
            <a:r>
              <a:rPr lang="en-US" altLang="en-US" dirty="0">
                <a:sym typeface="Times New Roman" panose="02020603050405020304" pitchFamily="18" charset="0"/>
              </a:rPr>
              <a:t>the value of a good in 1950 in today’</a:t>
            </a:r>
            <a:r>
              <a:rPr lang="en-US" altLang="ja-JP" dirty="0">
                <a:sym typeface="Times New Roman" panose="02020603050405020304" pitchFamily="18" charset="0"/>
              </a:rPr>
              <a:t>s dollars.</a:t>
            </a:r>
            <a:endParaRPr lang="en-US" altLang="en-US" dirty="0">
              <a:sym typeface="Times New Roman" panose="02020603050405020304" pitchFamily="18" charset="0"/>
            </a:endParaRPr>
          </a:p>
        </p:txBody>
      </p:sp>
      <p:pic>
        <p:nvPicPr>
          <p:cNvPr id="3" name="Picture 2" descr="A table showing The Consumer Price Index from 1900 to 2022, where 2022 equals 100. In 1900, the C P I was 2.78. In 1930, the C P I was 5.71. In 1950, the C P I was 8.23. In 1960, the C P I was 10.12. In 1970, the C P I was 13.27. In 1980, the C P I was 28.15. In 1990, the C P I was 44.66. In 2000, the C P I was 58.84. In 2010, the C P I was 74.51. In 2022, the C P I was 100. Source: Samuel H. Williamson, “The Annual Consumer Price Index for the United States, 1774 to Present,” MeasuringWorth, measuringworth.com.">
            <a:extLst>
              <a:ext uri="{FF2B5EF4-FFF2-40B4-BE49-F238E27FC236}">
                <a16:creationId xmlns:a16="http://schemas.microsoft.com/office/drawing/2014/main" id="{3898F143-3591-E0A8-B8E1-565089521E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0" y="2514600"/>
            <a:ext cx="7543800" cy="4149090"/>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15</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Price differences over time are actually larger than the raw difference in prices between any two years, because inflation has eroded the value of the dollar over time.</a:t>
            </a:r>
          </a:p>
          <a:p>
            <a:pPr marL="972000" lvl="1" indent="-514350">
              <a:lnSpc>
                <a:spcPct val="110000"/>
              </a:lnSpc>
              <a:spcBef>
                <a:spcPts val="1000"/>
              </a:spcBef>
              <a:buFont typeface="+mj-lt"/>
              <a:buAutoNum type="alphaLcPeriod"/>
            </a:pPr>
            <a:r>
              <a:rPr lang="en-US" sz="2600" dirty="0"/>
              <a:t>true</a:t>
            </a:r>
          </a:p>
          <a:p>
            <a:pPr marL="972000" lvl="1" indent="-514350">
              <a:lnSpc>
                <a:spcPct val="110000"/>
              </a:lnSpc>
              <a:spcBef>
                <a:spcPts val="1000"/>
              </a:spcBef>
              <a:buFont typeface="+mj-lt"/>
              <a:buAutoNum type="alphaLcPeriod"/>
            </a:pPr>
            <a:r>
              <a:rPr lang="en-US" sz="2600" dirty="0"/>
              <a:t>false</a:t>
            </a:r>
          </a:p>
        </p:txBody>
      </p:sp>
    </p:spTree>
    <p:extLst>
      <p:ext uri="{BB962C8B-B14F-4D97-AF65-F5344CB8AC3E}">
        <p14:creationId xmlns:p14="http://schemas.microsoft.com/office/powerpoint/2010/main" val="22925827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15: Answer </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Price differences over time are actually larger than the raw difference in prices between any two years, because inflation has eroded the value of the dollar over time.</a:t>
            </a:r>
          </a:p>
          <a:p>
            <a:pPr marL="972000" lvl="1" indent="-514350">
              <a:lnSpc>
                <a:spcPct val="110000"/>
              </a:lnSpc>
              <a:spcBef>
                <a:spcPts val="1000"/>
              </a:spcBef>
              <a:buFont typeface="+mj-lt"/>
              <a:buAutoNum type="alphaLcPeriod"/>
            </a:pPr>
            <a:r>
              <a:rPr lang="en-US" sz="2600" dirty="0"/>
              <a:t>true</a:t>
            </a:r>
          </a:p>
          <a:p>
            <a:pPr marL="972000" lvl="1" indent="-514350">
              <a:lnSpc>
                <a:spcPct val="110000"/>
              </a:lnSpc>
              <a:spcBef>
                <a:spcPts val="1000"/>
              </a:spcBef>
              <a:buFont typeface="+mj-lt"/>
              <a:buAutoNum type="alphaLcPeriod"/>
            </a:pPr>
            <a:r>
              <a:rPr lang="en-US" sz="2600" b="1" dirty="0">
                <a:solidFill>
                  <a:srgbClr val="00B050"/>
                </a:solidFill>
              </a:rPr>
              <a:t>false</a:t>
            </a:r>
          </a:p>
        </p:txBody>
      </p:sp>
    </p:spTree>
    <p:extLst>
      <p:ext uri="{BB962C8B-B14F-4D97-AF65-F5344CB8AC3E}">
        <p14:creationId xmlns:p14="http://schemas.microsoft.com/office/powerpoint/2010/main" val="164914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16</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If the price level in year 1 was equal to 100 and the price level in year 2 was equal to 1,000, in year 2 the country is experiencing</a:t>
            </a:r>
          </a:p>
          <a:p>
            <a:pPr marL="972000" lvl="1" indent="-514350">
              <a:lnSpc>
                <a:spcPct val="110000"/>
              </a:lnSpc>
              <a:spcBef>
                <a:spcPts val="1000"/>
              </a:spcBef>
              <a:buFont typeface="+mj-lt"/>
              <a:buAutoNum type="alphaLcPeriod"/>
            </a:pPr>
            <a:r>
              <a:rPr lang="en-US" sz="2600" dirty="0"/>
              <a:t>inflation.</a:t>
            </a:r>
          </a:p>
          <a:p>
            <a:pPr marL="972000" lvl="1" indent="-514350">
              <a:lnSpc>
                <a:spcPct val="110000"/>
              </a:lnSpc>
              <a:spcBef>
                <a:spcPts val="1000"/>
              </a:spcBef>
              <a:buFont typeface="+mj-lt"/>
              <a:buAutoNum type="alphaLcPeriod"/>
            </a:pPr>
            <a:r>
              <a:rPr lang="en-US" sz="2600" dirty="0"/>
              <a:t>hyperinflation.</a:t>
            </a:r>
          </a:p>
          <a:p>
            <a:pPr marL="972000" lvl="1" indent="-514350">
              <a:lnSpc>
                <a:spcPct val="110000"/>
              </a:lnSpc>
              <a:spcBef>
                <a:spcPts val="1000"/>
              </a:spcBef>
              <a:buFont typeface="+mj-lt"/>
              <a:buAutoNum type="alphaLcPeriod"/>
            </a:pPr>
            <a:r>
              <a:rPr lang="en-US" sz="2600" dirty="0"/>
              <a:t>deflation.</a:t>
            </a:r>
          </a:p>
          <a:p>
            <a:pPr marL="972000" lvl="1" indent="-514350">
              <a:lnSpc>
                <a:spcPct val="110000"/>
              </a:lnSpc>
              <a:spcBef>
                <a:spcPts val="1000"/>
              </a:spcBef>
              <a:buFont typeface="+mj-lt"/>
              <a:buAutoNum type="alphaLcPeriod"/>
            </a:pPr>
            <a:r>
              <a:rPr lang="en-US" sz="2600" dirty="0"/>
              <a:t>stable prices.</a:t>
            </a:r>
          </a:p>
        </p:txBody>
      </p:sp>
    </p:spTree>
    <p:extLst>
      <p:ext uri="{BB962C8B-B14F-4D97-AF65-F5344CB8AC3E}">
        <p14:creationId xmlns:p14="http://schemas.microsoft.com/office/powerpoint/2010/main" val="7934710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16: Answer </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If the price level in year 1 was equal to 100 and the price level in year 2 was equal to 1,000, in year 2 the country is experiencing</a:t>
            </a:r>
          </a:p>
          <a:p>
            <a:pPr marL="972000" lvl="1" indent="-514350">
              <a:lnSpc>
                <a:spcPct val="110000"/>
              </a:lnSpc>
              <a:spcBef>
                <a:spcPts val="1000"/>
              </a:spcBef>
              <a:buFont typeface="+mj-lt"/>
              <a:buAutoNum type="alphaLcPeriod"/>
            </a:pPr>
            <a:r>
              <a:rPr lang="en-US" sz="2600" dirty="0"/>
              <a:t>inflation.</a:t>
            </a:r>
          </a:p>
          <a:p>
            <a:pPr marL="972000" lvl="1" indent="-514350">
              <a:lnSpc>
                <a:spcPct val="110000"/>
              </a:lnSpc>
              <a:spcBef>
                <a:spcPts val="1000"/>
              </a:spcBef>
              <a:buFont typeface="+mj-lt"/>
              <a:buAutoNum type="alphaLcPeriod"/>
            </a:pPr>
            <a:r>
              <a:rPr lang="en-US" sz="2600" b="1" dirty="0">
                <a:solidFill>
                  <a:srgbClr val="00B050"/>
                </a:solidFill>
              </a:rPr>
              <a:t>hyperinflation</a:t>
            </a:r>
            <a:r>
              <a:rPr lang="en-US" sz="2600" dirty="0"/>
              <a:t>.</a:t>
            </a:r>
          </a:p>
          <a:p>
            <a:pPr marL="972000" lvl="1" indent="-514350">
              <a:lnSpc>
                <a:spcPct val="110000"/>
              </a:lnSpc>
              <a:spcBef>
                <a:spcPts val="1000"/>
              </a:spcBef>
              <a:buFont typeface="+mj-lt"/>
              <a:buAutoNum type="alphaLcPeriod"/>
            </a:pPr>
            <a:r>
              <a:rPr lang="en-US" sz="2600" dirty="0"/>
              <a:t>deflation.</a:t>
            </a:r>
          </a:p>
          <a:p>
            <a:pPr marL="972000" lvl="1" indent="-514350">
              <a:lnSpc>
                <a:spcPct val="110000"/>
              </a:lnSpc>
              <a:spcBef>
                <a:spcPts val="1000"/>
              </a:spcBef>
              <a:buFont typeface="+mj-lt"/>
              <a:buAutoNum type="alphaLcPeriod"/>
            </a:pPr>
            <a:r>
              <a:rPr lang="en-US" sz="2600" dirty="0"/>
              <a:t>stable prices.</a:t>
            </a:r>
          </a:p>
        </p:txBody>
      </p:sp>
    </p:spTree>
    <p:extLst>
      <p:ext uri="{BB962C8B-B14F-4D97-AF65-F5344CB8AC3E}">
        <p14:creationId xmlns:p14="http://schemas.microsoft.com/office/powerpoint/2010/main" val="24192463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17</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The wholesale price of one pound of coffee was 8.25 cents in 1900 and $1.50 in 2015. If the CPI was 3.43 for 1900 and 100 for 2015, coffee was</a:t>
            </a:r>
          </a:p>
          <a:p>
            <a:pPr marL="972000" lvl="1" indent="-514350">
              <a:lnSpc>
                <a:spcPct val="110000"/>
              </a:lnSpc>
              <a:spcBef>
                <a:spcPts val="1000"/>
              </a:spcBef>
              <a:buFont typeface="+mj-lt"/>
              <a:buAutoNum type="alphaLcPeriod"/>
            </a:pPr>
            <a:r>
              <a:rPr lang="en-US" sz="2600" dirty="0"/>
              <a:t>less expensive in 2015 compared to 1900. </a:t>
            </a:r>
          </a:p>
          <a:p>
            <a:pPr marL="972000" lvl="1" indent="-514350">
              <a:lnSpc>
                <a:spcPct val="110000"/>
              </a:lnSpc>
              <a:spcBef>
                <a:spcPts val="1000"/>
              </a:spcBef>
              <a:buFont typeface="+mj-lt"/>
              <a:buAutoNum type="alphaLcPeriod"/>
            </a:pPr>
            <a:r>
              <a:rPr lang="en-US" sz="2600" dirty="0"/>
              <a:t>more expensive in 2015 compared to 1900. </a:t>
            </a:r>
          </a:p>
          <a:p>
            <a:pPr marL="972000" lvl="1" indent="-514350">
              <a:lnSpc>
                <a:spcPct val="110000"/>
              </a:lnSpc>
              <a:spcBef>
                <a:spcPts val="1000"/>
              </a:spcBef>
              <a:buFont typeface="+mj-lt"/>
              <a:buAutoNum type="alphaLcPeriod"/>
            </a:pPr>
            <a:r>
              <a:rPr lang="en-US" sz="2600" dirty="0"/>
              <a:t>less expensive in 1900 compared to 2015. </a:t>
            </a:r>
          </a:p>
          <a:p>
            <a:pPr marL="972000" lvl="1" indent="-514350">
              <a:lnSpc>
                <a:spcPct val="110000"/>
              </a:lnSpc>
              <a:spcBef>
                <a:spcPts val="1000"/>
              </a:spcBef>
              <a:buFont typeface="+mj-lt"/>
              <a:buAutoNum type="alphaLcPeriod"/>
            </a:pPr>
            <a:r>
              <a:rPr lang="en-US" sz="2600" dirty="0"/>
              <a:t>as expensive in 2015 as it was in 1900. </a:t>
            </a:r>
          </a:p>
        </p:txBody>
      </p:sp>
    </p:spTree>
    <p:extLst>
      <p:ext uri="{BB962C8B-B14F-4D97-AF65-F5344CB8AC3E}">
        <p14:creationId xmlns:p14="http://schemas.microsoft.com/office/powerpoint/2010/main" val="32682354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17: Answer </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The wholesale price of one pound of coffee was 8.25 cents in 1900 and $1.50 in 2015. If the CPI was 3.43 for 1900 and 100 for 2015, coffee was</a:t>
            </a:r>
          </a:p>
          <a:p>
            <a:pPr marL="972000" lvl="1" indent="-514350">
              <a:lnSpc>
                <a:spcPct val="110000"/>
              </a:lnSpc>
              <a:spcBef>
                <a:spcPts val="1000"/>
              </a:spcBef>
              <a:buFont typeface="+mj-lt"/>
              <a:buAutoNum type="alphaLcPeriod"/>
            </a:pPr>
            <a:r>
              <a:rPr lang="en-US" sz="2600" b="1" dirty="0">
                <a:solidFill>
                  <a:srgbClr val="00B050"/>
                </a:solidFill>
              </a:rPr>
              <a:t>less expensive in 2015 compared to 1900. </a:t>
            </a:r>
          </a:p>
          <a:p>
            <a:pPr marL="972000" lvl="1" indent="-514350">
              <a:lnSpc>
                <a:spcPct val="110000"/>
              </a:lnSpc>
              <a:spcBef>
                <a:spcPts val="1000"/>
              </a:spcBef>
              <a:buFont typeface="+mj-lt"/>
              <a:buAutoNum type="alphaLcPeriod"/>
            </a:pPr>
            <a:r>
              <a:rPr lang="en-US" sz="2600" dirty="0"/>
              <a:t>more expensive in 2015 compared to 1900. </a:t>
            </a:r>
          </a:p>
          <a:p>
            <a:pPr marL="972000" lvl="1" indent="-514350">
              <a:lnSpc>
                <a:spcPct val="110000"/>
              </a:lnSpc>
              <a:spcBef>
                <a:spcPts val="1000"/>
              </a:spcBef>
              <a:buFont typeface="+mj-lt"/>
              <a:buAutoNum type="alphaLcPeriod"/>
            </a:pPr>
            <a:r>
              <a:rPr lang="en-US" sz="2600" dirty="0"/>
              <a:t>less expensive in 1900 compared to 2015. </a:t>
            </a:r>
          </a:p>
          <a:p>
            <a:pPr marL="972000" lvl="1" indent="-514350">
              <a:lnSpc>
                <a:spcPct val="110000"/>
              </a:lnSpc>
              <a:spcBef>
                <a:spcPts val="1000"/>
              </a:spcBef>
              <a:buFont typeface="+mj-lt"/>
              <a:buAutoNum type="alphaLcPeriod"/>
            </a:pPr>
            <a:r>
              <a:rPr lang="en-US" sz="2600" dirty="0"/>
              <a:t>as expensive in 2015 as it was in 1900. </a:t>
            </a:r>
          </a:p>
        </p:txBody>
      </p:sp>
    </p:spTree>
    <p:extLst>
      <p:ext uri="{BB962C8B-B14F-4D97-AF65-F5344CB8AC3E}">
        <p14:creationId xmlns:p14="http://schemas.microsoft.com/office/powerpoint/2010/main" val="25536786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18</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Suppose that nominal GDP is $5,000 and the velocity of money is equal to 5. According to the quantity theory of money, what is the amount of money in circulation? </a:t>
            </a:r>
          </a:p>
          <a:p>
            <a:pPr marL="972000" indent="-514350">
              <a:lnSpc>
                <a:spcPct val="110000"/>
              </a:lnSpc>
              <a:spcBef>
                <a:spcPts val="1000"/>
              </a:spcBef>
              <a:buFont typeface="+mj-lt"/>
              <a:buAutoNum type="alphaLcPeriod"/>
            </a:pPr>
            <a:r>
              <a:rPr lang="en-US" sz="2600" dirty="0"/>
              <a:t>$100</a:t>
            </a:r>
          </a:p>
          <a:p>
            <a:pPr marL="972000" indent="-514350">
              <a:lnSpc>
                <a:spcPct val="110000"/>
              </a:lnSpc>
              <a:spcBef>
                <a:spcPts val="1000"/>
              </a:spcBef>
              <a:buFont typeface="+mj-lt"/>
              <a:buAutoNum type="alphaLcPeriod"/>
            </a:pPr>
            <a:r>
              <a:rPr lang="en-US" sz="2600" dirty="0"/>
              <a:t>$500</a:t>
            </a:r>
          </a:p>
          <a:p>
            <a:pPr marL="972000" indent="-514350">
              <a:lnSpc>
                <a:spcPct val="110000"/>
              </a:lnSpc>
              <a:spcBef>
                <a:spcPts val="1000"/>
              </a:spcBef>
              <a:buFont typeface="+mj-lt"/>
              <a:buAutoNum type="alphaLcPeriod"/>
            </a:pPr>
            <a:r>
              <a:rPr lang="en-US" sz="2600" dirty="0"/>
              <a:t>$1,000</a:t>
            </a:r>
          </a:p>
          <a:p>
            <a:pPr marL="972000" indent="-514350">
              <a:lnSpc>
                <a:spcPct val="110000"/>
              </a:lnSpc>
              <a:spcBef>
                <a:spcPts val="1000"/>
              </a:spcBef>
              <a:buFont typeface="+mj-lt"/>
              <a:buAutoNum type="alphaLcPeriod"/>
            </a:pPr>
            <a:r>
              <a:rPr lang="en-US" sz="2600" dirty="0"/>
              <a:t>$5,000</a:t>
            </a:r>
          </a:p>
        </p:txBody>
      </p:sp>
    </p:spTree>
    <p:extLst>
      <p:ext uri="{BB962C8B-B14F-4D97-AF65-F5344CB8AC3E}">
        <p14:creationId xmlns:p14="http://schemas.microsoft.com/office/powerpoint/2010/main" val="34982442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18: Answer </a:t>
            </a:r>
          </a:p>
        </p:txBody>
      </p:sp>
      <p:sp>
        <p:nvSpPr>
          <p:cNvPr id="4" name="Content Placeholder 3"/>
          <p:cNvSpPr>
            <a:spLocks noGrp="1"/>
          </p:cNvSpPr>
          <p:nvPr>
            <p:ph idx="1"/>
          </p:nvPr>
        </p:nvSpPr>
        <p:spPr>
          <a:xfrm>
            <a:off x="838200" y="1456793"/>
            <a:ext cx="10515600" cy="4755473"/>
          </a:xfrm>
        </p:spPr>
        <p:txBody>
          <a:bodyPr/>
          <a:lstStyle/>
          <a:p>
            <a:pPr>
              <a:lnSpc>
                <a:spcPct val="110000"/>
              </a:lnSpc>
              <a:spcBef>
                <a:spcPts val="1000"/>
              </a:spcBef>
            </a:pPr>
            <a:r>
              <a:rPr lang="en-US" dirty="0"/>
              <a:t>Suppose that nominal GDP is $5,000 and the velocity of money is equal to 5. According to the quantity theory of money, what is the amount of money in circulation? </a:t>
            </a:r>
          </a:p>
          <a:p>
            <a:pPr marL="972000" indent="-514350">
              <a:lnSpc>
                <a:spcPct val="110000"/>
              </a:lnSpc>
              <a:spcBef>
                <a:spcPts val="1000"/>
              </a:spcBef>
              <a:buFont typeface="+mj-lt"/>
              <a:buAutoNum type="alphaLcPeriod"/>
            </a:pPr>
            <a:r>
              <a:rPr lang="en-US" sz="2600" dirty="0"/>
              <a:t>$100</a:t>
            </a:r>
          </a:p>
          <a:p>
            <a:pPr marL="972000" indent="-514350">
              <a:lnSpc>
                <a:spcPct val="110000"/>
              </a:lnSpc>
              <a:spcBef>
                <a:spcPts val="1000"/>
              </a:spcBef>
              <a:buFont typeface="+mj-lt"/>
              <a:buAutoNum type="alphaLcPeriod"/>
            </a:pPr>
            <a:r>
              <a:rPr lang="en-US" sz="2600" dirty="0"/>
              <a:t>$500</a:t>
            </a:r>
          </a:p>
          <a:p>
            <a:pPr marL="972000" indent="-514350">
              <a:lnSpc>
                <a:spcPct val="110000"/>
              </a:lnSpc>
              <a:spcBef>
                <a:spcPts val="1000"/>
              </a:spcBef>
              <a:buFont typeface="+mj-lt"/>
              <a:buAutoNum type="alphaLcPeriod"/>
            </a:pPr>
            <a:r>
              <a:rPr lang="en-US" sz="2600" b="1" dirty="0">
                <a:solidFill>
                  <a:srgbClr val="00B050"/>
                </a:solidFill>
              </a:rPr>
              <a:t>$1,000</a:t>
            </a:r>
          </a:p>
          <a:p>
            <a:pPr marL="972000" indent="-514350">
              <a:lnSpc>
                <a:spcPct val="110000"/>
              </a:lnSpc>
              <a:spcBef>
                <a:spcPts val="1000"/>
              </a:spcBef>
              <a:buFont typeface="+mj-lt"/>
              <a:buAutoNum type="alphaLcPeriod"/>
            </a:pPr>
            <a:r>
              <a:rPr lang="en-US" sz="2600" dirty="0"/>
              <a:t>$5,000</a:t>
            </a:r>
          </a:p>
        </p:txBody>
      </p:sp>
    </p:spTree>
    <p:extLst>
      <p:ext uri="{BB962C8B-B14F-4D97-AF65-F5344CB8AC3E}">
        <p14:creationId xmlns:p14="http://schemas.microsoft.com/office/powerpoint/2010/main" val="15519219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19</a:t>
            </a:r>
          </a:p>
        </p:txBody>
      </p:sp>
      <p:sp>
        <p:nvSpPr>
          <p:cNvPr id="4" name="Content Placeholder 3"/>
          <p:cNvSpPr>
            <a:spLocks noGrp="1"/>
          </p:cNvSpPr>
          <p:nvPr>
            <p:ph idx="1"/>
          </p:nvPr>
        </p:nvSpPr>
        <p:spPr>
          <a:xfrm>
            <a:off x="838200" y="1456793"/>
            <a:ext cx="10515600" cy="4755473"/>
          </a:xfrm>
        </p:spPr>
        <p:txBody>
          <a:bodyPr>
            <a:noAutofit/>
          </a:bodyPr>
          <a:lstStyle/>
          <a:p>
            <a:pPr>
              <a:lnSpc>
                <a:spcPct val="100000"/>
              </a:lnSpc>
              <a:spcBef>
                <a:spcPts val="1000"/>
              </a:spcBef>
            </a:pPr>
            <a:r>
              <a:rPr lang="en-US" dirty="0"/>
              <a:t>Suppose the government decides to spend $500 million on infrastructure improvement projects. Part of the financing will be from additional borrowing in the amount of $200 million. An increase in taxes will bring an extra $200 million. If the government decides to print new money to finance the rest, how much will the seignorage be? </a:t>
            </a:r>
          </a:p>
          <a:p>
            <a:pPr marL="972000" lvl="1" indent="-514350">
              <a:lnSpc>
                <a:spcPct val="100000"/>
              </a:lnSpc>
              <a:spcBef>
                <a:spcPts val="1000"/>
              </a:spcBef>
              <a:buFont typeface="+mj-lt"/>
              <a:buAutoNum type="alphaLcPeriod"/>
            </a:pPr>
            <a:r>
              <a:rPr lang="en-US" sz="2600" dirty="0"/>
              <a:t>$500 million</a:t>
            </a:r>
          </a:p>
          <a:p>
            <a:pPr marL="972000" lvl="1" indent="-514350">
              <a:lnSpc>
                <a:spcPct val="100000"/>
              </a:lnSpc>
              <a:spcBef>
                <a:spcPts val="1000"/>
              </a:spcBef>
              <a:buFont typeface="+mj-lt"/>
              <a:buAutoNum type="alphaLcPeriod"/>
            </a:pPr>
            <a:r>
              <a:rPr lang="en-US" sz="2600" dirty="0"/>
              <a:t>$200 million</a:t>
            </a:r>
          </a:p>
          <a:p>
            <a:pPr marL="972000" lvl="1" indent="-514350">
              <a:lnSpc>
                <a:spcPct val="100000"/>
              </a:lnSpc>
              <a:spcBef>
                <a:spcPts val="1000"/>
              </a:spcBef>
              <a:buFont typeface="+mj-lt"/>
              <a:buAutoNum type="alphaLcPeriod"/>
            </a:pPr>
            <a:r>
              <a:rPr lang="en-US" sz="2600" dirty="0"/>
              <a:t>$50 million</a:t>
            </a:r>
          </a:p>
          <a:p>
            <a:pPr marL="972000" lvl="1" indent="-514350">
              <a:lnSpc>
                <a:spcPct val="100000"/>
              </a:lnSpc>
              <a:spcBef>
                <a:spcPts val="1000"/>
              </a:spcBef>
              <a:buFont typeface="+mj-lt"/>
              <a:buAutoNum type="alphaLcPeriod"/>
            </a:pPr>
            <a:r>
              <a:rPr lang="en-US" sz="2600" dirty="0"/>
              <a:t>$100 million</a:t>
            </a:r>
          </a:p>
        </p:txBody>
      </p:sp>
    </p:spTree>
    <p:extLst>
      <p:ext uri="{BB962C8B-B14F-4D97-AF65-F5344CB8AC3E}">
        <p14:creationId xmlns:p14="http://schemas.microsoft.com/office/powerpoint/2010/main" val="7581984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Clicker Question 19: Answer </a:t>
            </a:r>
          </a:p>
        </p:txBody>
      </p:sp>
      <p:sp>
        <p:nvSpPr>
          <p:cNvPr id="4" name="Content Placeholder 3"/>
          <p:cNvSpPr>
            <a:spLocks noGrp="1"/>
          </p:cNvSpPr>
          <p:nvPr>
            <p:ph idx="1"/>
          </p:nvPr>
        </p:nvSpPr>
        <p:spPr>
          <a:xfrm>
            <a:off x="846909" y="1282452"/>
            <a:ext cx="9744891" cy="4755473"/>
          </a:xfrm>
        </p:spPr>
        <p:txBody>
          <a:bodyPr>
            <a:noAutofit/>
          </a:bodyPr>
          <a:lstStyle/>
          <a:p>
            <a:pPr>
              <a:lnSpc>
                <a:spcPct val="100000"/>
              </a:lnSpc>
              <a:spcBef>
                <a:spcPts val="1000"/>
              </a:spcBef>
            </a:pPr>
            <a:r>
              <a:rPr lang="en-US" dirty="0"/>
              <a:t>Suppose the government decides to spend $500 million on infrastructure improvement projects. Part of the financing will be from additional borrowing in the amount of $200 million. An increase in taxes will bring an extra $200 million. If the government decides to print new money to finance the rest, how much will the seignorage be? </a:t>
            </a:r>
          </a:p>
          <a:p>
            <a:pPr marL="972000" lvl="1" indent="-514350">
              <a:lnSpc>
                <a:spcPct val="100000"/>
              </a:lnSpc>
              <a:spcBef>
                <a:spcPts val="1000"/>
              </a:spcBef>
              <a:buFont typeface="+mj-lt"/>
              <a:buAutoNum type="alphaLcPeriod"/>
            </a:pPr>
            <a:r>
              <a:rPr lang="en-US" sz="2600" dirty="0"/>
              <a:t>$500 million</a:t>
            </a:r>
          </a:p>
          <a:p>
            <a:pPr marL="972000" lvl="1" indent="-514350">
              <a:lnSpc>
                <a:spcPct val="100000"/>
              </a:lnSpc>
              <a:spcBef>
                <a:spcPts val="1000"/>
              </a:spcBef>
              <a:buFont typeface="+mj-lt"/>
              <a:buAutoNum type="alphaLcPeriod"/>
            </a:pPr>
            <a:r>
              <a:rPr lang="en-US" sz="2600" dirty="0"/>
              <a:t>$200 million</a:t>
            </a:r>
          </a:p>
          <a:p>
            <a:pPr marL="972000" lvl="1" indent="-514350">
              <a:lnSpc>
                <a:spcPct val="100000"/>
              </a:lnSpc>
              <a:spcBef>
                <a:spcPts val="1000"/>
              </a:spcBef>
              <a:buFont typeface="+mj-lt"/>
              <a:buAutoNum type="alphaLcPeriod"/>
            </a:pPr>
            <a:r>
              <a:rPr lang="en-US" sz="2600" dirty="0"/>
              <a:t>$50 million</a:t>
            </a:r>
          </a:p>
          <a:p>
            <a:pPr marL="972000" lvl="1" indent="-514350">
              <a:lnSpc>
                <a:spcPct val="100000"/>
              </a:lnSpc>
              <a:spcBef>
                <a:spcPts val="1000"/>
              </a:spcBef>
              <a:buFont typeface="+mj-lt"/>
              <a:buAutoNum type="alphaLcPeriod"/>
            </a:pPr>
            <a:r>
              <a:rPr lang="en-US" sz="2600" b="1" dirty="0">
                <a:solidFill>
                  <a:srgbClr val="00B050"/>
                </a:solidFill>
              </a:rPr>
              <a:t>$100 million</a:t>
            </a:r>
          </a:p>
        </p:txBody>
      </p:sp>
    </p:spTree>
    <p:extLst>
      <p:ext uri="{BB962C8B-B14F-4D97-AF65-F5344CB8AC3E}">
        <p14:creationId xmlns:p14="http://schemas.microsoft.com/office/powerpoint/2010/main" val="3126020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t>Case Study: How Much Is That?</a:t>
            </a:r>
            <a:r>
              <a:rPr lang="en-US" dirty="0"/>
              <a:t> </a:t>
            </a:r>
            <a:r>
              <a:rPr lang="en-US" sz="2400" dirty="0"/>
              <a:t>(</a:t>
            </a:r>
            <a:r>
              <a:rPr lang="en-US" altLang="en-US" sz="2400" dirty="0"/>
              <a:t>2 of 2) </a:t>
            </a:r>
            <a:endParaRPr lang="en-US" sz="2400" dirty="0"/>
          </a:p>
        </p:txBody>
      </p:sp>
      <mc:AlternateContent xmlns:mc="http://schemas.openxmlformats.org/markup-compatibility/2006" xmlns:a14="http://schemas.microsoft.com/office/drawing/2010/main">
        <mc:Choice Requires="a14">
          <p:sp>
            <p:nvSpPr>
              <p:cNvPr id="9218" name="Rectangle 5"/>
              <p:cNvSpPr>
                <a:spLocks noGrp="1" noChangeArrowheads="1"/>
              </p:cNvSpPr>
              <p:nvPr>
                <p:ph idx="1"/>
              </p:nvPr>
            </p:nvSpPr>
            <p:spPr>
              <a:xfrm>
                <a:off x="838200" y="1456793"/>
                <a:ext cx="10515600" cy="4755473"/>
              </a:xfrm>
            </p:spPr>
            <p:txBody>
              <a:bodyPr/>
              <a:lstStyle/>
              <a:p>
                <a:pPr>
                  <a:lnSpc>
                    <a:spcPct val="110000"/>
                  </a:lnSpc>
                  <a:spcBef>
                    <a:spcPts val="1000"/>
                  </a:spcBef>
                </a:pPr>
                <a:r>
                  <a:rPr lang="en-US" altLang="en-US" dirty="0">
                    <a:sym typeface="Times New Roman" panose="02020603050405020304" pitchFamily="18" charset="0"/>
                  </a:rPr>
                  <a:t>Find the price of the good in 1950 </a:t>
                </a:r>
                <a:r>
                  <a:rPr lang="en-US" altLang="ja-JP" dirty="0">
                    <a:sym typeface="Times New Roman" panose="02020603050405020304" pitchFamily="18" charset="0"/>
                  </a:rPr>
                  <a:t>in 2022 dollars.</a:t>
                </a:r>
                <a:endParaRPr lang="en-US" altLang="en-US" dirty="0">
                  <a:sym typeface="Times New Roman" panose="02020603050405020304" pitchFamily="18" charset="0"/>
                </a:endParaRPr>
              </a:p>
              <a:p>
                <a:pPr>
                  <a:lnSpc>
                    <a:spcPct val="110000"/>
                  </a:lnSpc>
                  <a:spcBef>
                    <a:spcPts val="1000"/>
                  </a:spcBef>
                </a:pPr>
                <a14:m>
                  <m:oMath xmlns:m="http://schemas.openxmlformats.org/officeDocument/2006/math">
                    <m:r>
                      <a:rPr lang="en-US" altLang="en-US" b="0" i="1" smtClean="0">
                        <a:latin typeface="Cambria Math" panose="02040503050406030204" pitchFamily="18" charset="0"/>
                        <a:sym typeface="Times New Roman" panose="02020603050405020304" pitchFamily="18" charset="0"/>
                      </a:rPr>
                      <m:t>0.27 </m:t>
                    </m:r>
                    <m:r>
                      <m:rPr>
                        <m:sty m:val="p"/>
                      </m:rPr>
                      <a:rPr lang="en-US" altLang="en-US" b="0" i="0" smtClean="0">
                        <a:latin typeface="Cambria Math" panose="02040503050406030204" pitchFamily="18" charset="0"/>
                        <a:sym typeface="Times New Roman" panose="02020603050405020304" pitchFamily="18" charset="0"/>
                      </a:rPr>
                      <m:t>in</m:t>
                    </m:r>
                    <m:r>
                      <a:rPr lang="en-US" altLang="en-US" b="0" i="1" smtClean="0">
                        <a:latin typeface="Cambria Math" panose="02040503050406030204" pitchFamily="18" charset="0"/>
                        <a:sym typeface="Times New Roman" panose="02020603050405020304" pitchFamily="18" charset="0"/>
                      </a:rPr>
                      <m:t> 1950 </m:t>
                    </m:r>
                    <m:r>
                      <m:rPr>
                        <m:sty m:val="p"/>
                      </m:rPr>
                      <a:rPr lang="en-US" altLang="en-US" b="0" i="0" smtClean="0">
                        <a:latin typeface="Cambria Math" panose="02040503050406030204" pitchFamily="18" charset="0"/>
                        <a:sym typeface="Times New Roman" panose="02020603050405020304" pitchFamily="18" charset="0"/>
                      </a:rPr>
                      <m:t>dollars</m:t>
                    </m:r>
                  </m:oMath>
                </a14:m>
                <a:r>
                  <a:rPr lang="en-US" altLang="en-US" dirty="0">
                    <a:sym typeface="Times New Roman" panose="02020603050405020304" pitchFamily="18" charset="0"/>
                  </a:rPr>
                  <a:t> </a:t>
                </a:r>
                <a14:m>
                  <m:oMath xmlns:m="http://schemas.openxmlformats.org/officeDocument/2006/math">
                    <m:r>
                      <a:rPr lang="en-US" altLang="en-US" i="1" dirty="0" smtClean="0">
                        <a:latin typeface="Cambria Math" panose="02040503050406030204" pitchFamily="18" charset="0"/>
                        <a:ea typeface="Cambria Math" panose="02040503050406030204" pitchFamily="18" charset="0"/>
                        <a:sym typeface="Times New Roman" panose="02020603050405020304" pitchFamily="18" charset="0"/>
                      </a:rPr>
                      <m:t>×</m:t>
                    </m:r>
                    <m:r>
                      <a:rPr lang="en-US" altLang="en-US" b="0" i="1" dirty="0" smtClean="0">
                        <a:latin typeface="Cambria Math" panose="02040503050406030204" pitchFamily="18" charset="0"/>
                        <a:ea typeface="Cambria Math" panose="02040503050406030204" pitchFamily="18" charset="0"/>
                        <a:sym typeface="Times New Roman" panose="02020603050405020304" pitchFamily="18" charset="0"/>
                      </a:rPr>
                      <m:t> </m:t>
                    </m:r>
                    <m:f>
                      <m:fPr>
                        <m:ctrlPr>
                          <a:rPr lang="en-US" altLang="en-US" b="0" i="1" dirty="0" smtClean="0">
                            <a:latin typeface="Cambria Math" panose="02040503050406030204" pitchFamily="18" charset="0"/>
                            <a:ea typeface="Cambria Math" panose="02040503050406030204" pitchFamily="18" charset="0"/>
                            <a:sym typeface="Times New Roman" panose="02020603050405020304" pitchFamily="18" charset="0"/>
                          </a:rPr>
                        </m:ctrlPr>
                      </m:fPr>
                      <m:num>
                        <m:r>
                          <a:rPr lang="en-US" altLang="en-US" b="0" i="1" dirty="0" smtClean="0">
                            <a:latin typeface="Cambria Math" panose="02040503050406030204" pitchFamily="18" charset="0"/>
                            <a:ea typeface="Cambria Math" panose="02040503050406030204" pitchFamily="18" charset="0"/>
                            <a:sym typeface="Times New Roman" panose="02020603050405020304" pitchFamily="18" charset="0"/>
                          </a:rPr>
                          <m:t>100 </m:t>
                        </m:r>
                        <m:r>
                          <a:rPr lang="en-US" altLang="en-US" b="0" i="1" dirty="0" smtClean="0">
                            <a:latin typeface="Cambria Math" panose="02040503050406030204" pitchFamily="18" charset="0"/>
                            <a:ea typeface="Cambria Math" panose="02040503050406030204" pitchFamily="18" charset="0"/>
                            <a:sym typeface="Times New Roman" panose="02020603050405020304" pitchFamily="18" charset="0"/>
                          </a:rPr>
                          <m:t>𝑖𝑛</m:t>
                        </m:r>
                        <m:r>
                          <a:rPr lang="en-US" altLang="en-US" b="0" i="1" dirty="0" smtClean="0">
                            <a:latin typeface="Cambria Math" panose="02040503050406030204" pitchFamily="18" charset="0"/>
                            <a:ea typeface="Cambria Math" panose="02040503050406030204" pitchFamily="18" charset="0"/>
                            <a:sym typeface="Times New Roman" panose="02020603050405020304" pitchFamily="18" charset="0"/>
                          </a:rPr>
                          <m:t> 2018 </m:t>
                        </m:r>
                        <m:r>
                          <a:rPr lang="en-US" altLang="en-US" b="0" i="1" dirty="0" smtClean="0">
                            <a:latin typeface="Cambria Math" panose="02040503050406030204" pitchFamily="18" charset="0"/>
                            <a:ea typeface="Cambria Math" panose="02040503050406030204" pitchFamily="18" charset="0"/>
                            <a:sym typeface="Times New Roman" panose="02020603050405020304" pitchFamily="18" charset="0"/>
                          </a:rPr>
                          <m:t>𝑑𝑜𝑙𝑙𝑎𝑟𝑠</m:t>
                        </m:r>
                      </m:num>
                      <m:den>
                        <m:r>
                          <a:rPr lang="en-US" altLang="en-US" b="0" i="1" dirty="0" smtClean="0">
                            <a:latin typeface="Cambria Math" panose="02040503050406030204" pitchFamily="18" charset="0"/>
                            <a:ea typeface="Cambria Math" panose="02040503050406030204" pitchFamily="18" charset="0"/>
                            <a:sym typeface="Times New Roman" panose="02020603050405020304" pitchFamily="18" charset="0"/>
                          </a:rPr>
                          <m:t>8.23 </m:t>
                        </m:r>
                        <m:r>
                          <a:rPr lang="en-US" altLang="en-US" b="0" i="1" dirty="0" smtClean="0">
                            <a:latin typeface="Cambria Math" panose="02040503050406030204" pitchFamily="18" charset="0"/>
                            <a:ea typeface="Cambria Math" panose="02040503050406030204" pitchFamily="18" charset="0"/>
                            <a:sym typeface="Times New Roman" panose="02020603050405020304" pitchFamily="18" charset="0"/>
                          </a:rPr>
                          <m:t>𝑖𝑛</m:t>
                        </m:r>
                        <m:r>
                          <a:rPr lang="en-US" altLang="en-US" b="0" i="1" dirty="0" smtClean="0">
                            <a:latin typeface="Cambria Math" panose="02040503050406030204" pitchFamily="18" charset="0"/>
                            <a:ea typeface="Cambria Math" panose="02040503050406030204" pitchFamily="18" charset="0"/>
                            <a:sym typeface="Times New Roman" panose="02020603050405020304" pitchFamily="18" charset="0"/>
                          </a:rPr>
                          <m:t> 1950 </m:t>
                        </m:r>
                        <m:r>
                          <a:rPr lang="en-US" altLang="en-US" b="0" i="1" dirty="0" smtClean="0">
                            <a:latin typeface="Cambria Math" panose="02040503050406030204" pitchFamily="18" charset="0"/>
                            <a:ea typeface="Cambria Math" panose="02040503050406030204" pitchFamily="18" charset="0"/>
                            <a:sym typeface="Times New Roman" panose="02020603050405020304" pitchFamily="18" charset="0"/>
                          </a:rPr>
                          <m:t>𝑑𝑜𝑙𝑙𝑎𝑟𝑠</m:t>
                        </m:r>
                      </m:den>
                    </m:f>
                  </m:oMath>
                </a14:m>
                <a:r>
                  <a:rPr lang="en-US" altLang="en-US" dirty="0">
                    <a:sym typeface="Times New Roman" panose="02020603050405020304" pitchFamily="18" charset="0"/>
                  </a:rPr>
                  <a:t> = 3.28 in 2022 dollars</a:t>
                </a:r>
              </a:p>
              <a:p>
                <a:pPr>
                  <a:lnSpc>
                    <a:spcPct val="110000"/>
                  </a:lnSpc>
                  <a:spcBef>
                    <a:spcPts val="1000"/>
                  </a:spcBef>
                </a:pPr>
                <a:r>
                  <a:rPr lang="en-US" altLang="en-US" dirty="0">
                    <a:sym typeface="Times New Roman" panose="02020603050405020304" pitchFamily="18" charset="0"/>
                  </a:rPr>
                  <a:t>Real difference is not as large as the nominal.</a:t>
                </a:r>
              </a:p>
              <a:p>
                <a:pPr>
                  <a:lnSpc>
                    <a:spcPct val="110000"/>
                  </a:lnSpc>
                  <a:spcBef>
                    <a:spcPts val="1000"/>
                  </a:spcBef>
                </a:pPr>
                <a:r>
                  <a:rPr lang="en-US" altLang="en-US" dirty="0">
                    <a:sym typeface="Times New Roman" panose="02020603050405020304" pitchFamily="18" charset="0"/>
                  </a:rPr>
                  <a:t>Other price indexes</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The CPI excluding food and energy prices </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The GDP deflator</a:t>
                </a:r>
              </a:p>
            </p:txBody>
          </p:sp>
        </mc:Choice>
        <mc:Fallback xmlns="">
          <p:sp>
            <p:nvSpPr>
              <p:cNvPr id="9218" name="Rectangle 5"/>
              <p:cNvSpPr>
                <a:spLocks noGrp="1" noRot="1" noChangeAspect="1" noMove="1" noResize="1" noEditPoints="1" noAdjustHandles="1" noChangeArrowheads="1" noChangeShapeType="1" noTextEdit="1"/>
              </p:cNvSpPr>
              <p:nvPr>
                <p:ph idx="1"/>
              </p:nvPr>
            </p:nvSpPr>
            <p:spPr>
              <a:xfrm>
                <a:off x="838200" y="1456793"/>
                <a:ext cx="10515600" cy="4755473"/>
              </a:xfrm>
              <a:blipFill>
                <a:blip r:embed="rId3"/>
                <a:stretch>
                  <a:fillRect l="-1206" t="-1064"/>
                </a:stretch>
              </a:blipFill>
            </p:spPr>
            <p:txBody>
              <a:bodyPr/>
              <a:lstStyle/>
              <a:p>
                <a:r>
                  <a:rPr lang="en-US">
                    <a:noFill/>
                  </a:rPr>
                  <a:t> </a:t>
                </a:r>
              </a:p>
            </p:txBody>
          </p:sp>
        </mc:Fallback>
      </mc:AlternateContent>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DC79-6816-4BF5-AE3B-19D170A399DB}"/>
              </a:ext>
            </a:extLst>
          </p:cNvPr>
          <p:cNvSpPr>
            <a:spLocks noGrp="1"/>
          </p:cNvSpPr>
          <p:nvPr>
            <p:ph type="title"/>
          </p:nvPr>
        </p:nvSpPr>
        <p:spPr/>
        <p:txBody>
          <a:bodyPr/>
          <a:lstStyle/>
          <a:p>
            <a:r>
              <a:rPr lang="en-US" dirty="0"/>
              <a:t>Clicker Question 20</a:t>
            </a:r>
          </a:p>
        </p:txBody>
      </p:sp>
      <p:sp>
        <p:nvSpPr>
          <p:cNvPr id="3" name="Content Placeholder 2">
            <a:extLst>
              <a:ext uri="{FF2B5EF4-FFF2-40B4-BE49-F238E27FC236}">
                <a16:creationId xmlns:a16="http://schemas.microsoft.com/office/drawing/2014/main" id="{BEB58C5C-37C6-4E15-80C4-8C1E5A3B97C4}"/>
              </a:ext>
            </a:extLst>
          </p:cNvPr>
          <p:cNvSpPr>
            <a:spLocks noGrp="1"/>
          </p:cNvSpPr>
          <p:nvPr>
            <p:ph idx="1"/>
          </p:nvPr>
        </p:nvSpPr>
        <p:spPr>
          <a:xfrm>
            <a:off x="838200" y="1456793"/>
            <a:ext cx="10515600" cy="4755473"/>
          </a:xfrm>
        </p:spPr>
        <p:txBody>
          <a:bodyPr/>
          <a:lstStyle/>
          <a:p>
            <a:pPr>
              <a:lnSpc>
                <a:spcPct val="110000"/>
              </a:lnSpc>
              <a:spcBef>
                <a:spcPts val="1000"/>
              </a:spcBef>
            </a:pPr>
            <a:r>
              <a:rPr lang="en-US" dirty="0"/>
              <a:t>Many countries do not have a central bank that is separated from its government. What are some of the problems with not having an independent central bank?</a:t>
            </a:r>
          </a:p>
          <a:p>
            <a:pPr marL="972000" indent="-514350">
              <a:lnSpc>
                <a:spcPct val="110000"/>
              </a:lnSpc>
              <a:spcBef>
                <a:spcPts val="1000"/>
              </a:spcBef>
              <a:buFont typeface="+mj-lt"/>
              <a:buAutoNum type="alphaLcPeriod"/>
            </a:pPr>
            <a:r>
              <a:rPr lang="en-US" sz="2600" dirty="0"/>
              <a:t>inflation</a:t>
            </a:r>
          </a:p>
          <a:p>
            <a:pPr marL="972000" indent="-514350">
              <a:lnSpc>
                <a:spcPct val="110000"/>
              </a:lnSpc>
              <a:spcBef>
                <a:spcPts val="1000"/>
              </a:spcBef>
              <a:buFont typeface="+mj-lt"/>
              <a:buAutoNum type="alphaLcPeriod"/>
            </a:pPr>
            <a:r>
              <a:rPr lang="en-US" sz="2600" dirty="0"/>
              <a:t>corruption</a:t>
            </a:r>
          </a:p>
          <a:p>
            <a:pPr marL="972000" indent="-514350">
              <a:lnSpc>
                <a:spcPct val="110000"/>
              </a:lnSpc>
              <a:spcBef>
                <a:spcPts val="1000"/>
              </a:spcBef>
              <a:buFont typeface="+mj-lt"/>
              <a:buAutoNum type="alphaLcPeriod"/>
            </a:pPr>
            <a:r>
              <a:rPr lang="en-US" sz="2600" dirty="0"/>
              <a:t>both inflation and corruption</a:t>
            </a:r>
          </a:p>
          <a:p>
            <a:pPr marL="972000" indent="-514350">
              <a:lnSpc>
                <a:spcPct val="110000"/>
              </a:lnSpc>
              <a:spcBef>
                <a:spcPts val="1000"/>
              </a:spcBef>
              <a:buFont typeface="+mj-lt"/>
              <a:buAutoNum type="alphaLcPeriod"/>
            </a:pPr>
            <a:r>
              <a:rPr lang="en-US" sz="2600" dirty="0"/>
              <a:t>none of the above</a:t>
            </a:r>
          </a:p>
          <a:p>
            <a:pPr marL="972000">
              <a:lnSpc>
                <a:spcPct val="110000"/>
              </a:lnSpc>
              <a:spcBef>
                <a:spcPts val="1000"/>
              </a:spcBef>
            </a:pPr>
            <a:endParaRPr lang="en-US" sz="2600" dirty="0"/>
          </a:p>
          <a:p>
            <a:pPr marL="972000">
              <a:lnSpc>
                <a:spcPct val="110000"/>
              </a:lnSpc>
              <a:spcBef>
                <a:spcPts val="1000"/>
              </a:spcBef>
            </a:pPr>
            <a:endParaRPr lang="en-US" sz="2600" dirty="0"/>
          </a:p>
        </p:txBody>
      </p:sp>
    </p:spTree>
    <p:extLst>
      <p:ext uri="{BB962C8B-B14F-4D97-AF65-F5344CB8AC3E}">
        <p14:creationId xmlns:p14="http://schemas.microsoft.com/office/powerpoint/2010/main" val="35305346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39B8F-7D70-4190-A747-F6D23C23BC48}"/>
              </a:ext>
            </a:extLst>
          </p:cNvPr>
          <p:cNvSpPr>
            <a:spLocks noGrp="1"/>
          </p:cNvSpPr>
          <p:nvPr>
            <p:ph type="title"/>
          </p:nvPr>
        </p:nvSpPr>
        <p:spPr/>
        <p:txBody>
          <a:bodyPr/>
          <a:lstStyle/>
          <a:p>
            <a:r>
              <a:rPr lang="en-US" dirty="0"/>
              <a:t>Clicker Question 20: Answer</a:t>
            </a:r>
          </a:p>
        </p:txBody>
      </p:sp>
      <p:sp>
        <p:nvSpPr>
          <p:cNvPr id="3" name="Content Placeholder 2">
            <a:extLst>
              <a:ext uri="{FF2B5EF4-FFF2-40B4-BE49-F238E27FC236}">
                <a16:creationId xmlns:a16="http://schemas.microsoft.com/office/drawing/2014/main" id="{7EBBDD7B-3E81-410D-8B31-7FCA15EC41C7}"/>
              </a:ext>
            </a:extLst>
          </p:cNvPr>
          <p:cNvSpPr>
            <a:spLocks noGrp="1"/>
          </p:cNvSpPr>
          <p:nvPr>
            <p:ph idx="1"/>
          </p:nvPr>
        </p:nvSpPr>
        <p:spPr>
          <a:xfrm>
            <a:off x="838200" y="1456793"/>
            <a:ext cx="10515600" cy="4755473"/>
          </a:xfrm>
        </p:spPr>
        <p:txBody>
          <a:bodyPr/>
          <a:lstStyle/>
          <a:p>
            <a:pPr>
              <a:lnSpc>
                <a:spcPct val="110000"/>
              </a:lnSpc>
              <a:spcBef>
                <a:spcPts val="1000"/>
              </a:spcBef>
            </a:pPr>
            <a:r>
              <a:rPr lang="en-US" dirty="0"/>
              <a:t>Many countries do not have a central bank that is separated from its government. What are some of the problems with not having an independent central bank?</a:t>
            </a:r>
          </a:p>
          <a:p>
            <a:pPr marL="972000" indent="-514350">
              <a:lnSpc>
                <a:spcPct val="110000"/>
              </a:lnSpc>
              <a:spcBef>
                <a:spcPts val="1000"/>
              </a:spcBef>
              <a:buFont typeface="+mj-lt"/>
              <a:buAutoNum type="alphaLcPeriod"/>
            </a:pPr>
            <a:r>
              <a:rPr lang="en-US" sz="2600" dirty="0"/>
              <a:t>inflation</a:t>
            </a:r>
          </a:p>
          <a:p>
            <a:pPr marL="972000" indent="-514350">
              <a:lnSpc>
                <a:spcPct val="110000"/>
              </a:lnSpc>
              <a:spcBef>
                <a:spcPts val="1000"/>
              </a:spcBef>
              <a:buFont typeface="+mj-lt"/>
              <a:buAutoNum type="alphaLcPeriod"/>
            </a:pPr>
            <a:r>
              <a:rPr lang="en-US" sz="2600" dirty="0"/>
              <a:t>corruption</a:t>
            </a:r>
          </a:p>
          <a:p>
            <a:pPr marL="972000" indent="-514350">
              <a:lnSpc>
                <a:spcPct val="110000"/>
              </a:lnSpc>
              <a:spcBef>
                <a:spcPts val="1000"/>
              </a:spcBef>
              <a:buFont typeface="+mj-lt"/>
              <a:buAutoNum type="alphaLcPeriod"/>
            </a:pPr>
            <a:r>
              <a:rPr lang="en-US" sz="2600" b="1" dirty="0">
                <a:solidFill>
                  <a:srgbClr val="00B050"/>
                </a:solidFill>
              </a:rPr>
              <a:t>both inflation and corruption</a:t>
            </a:r>
          </a:p>
          <a:p>
            <a:pPr marL="972000" indent="-514350">
              <a:lnSpc>
                <a:spcPct val="110000"/>
              </a:lnSpc>
              <a:spcBef>
                <a:spcPts val="1000"/>
              </a:spcBef>
              <a:buFont typeface="+mj-lt"/>
              <a:buAutoNum type="alphaLcPeriod"/>
            </a:pPr>
            <a:r>
              <a:rPr lang="en-US" sz="2600" dirty="0"/>
              <a:t>none of the above</a:t>
            </a:r>
          </a:p>
          <a:p>
            <a:pPr marL="972000">
              <a:lnSpc>
                <a:spcPct val="110000"/>
              </a:lnSpc>
              <a:spcBef>
                <a:spcPts val="1000"/>
              </a:spcBef>
            </a:pPr>
            <a:endParaRPr lang="en-US" sz="2600" dirty="0"/>
          </a:p>
        </p:txBody>
      </p:sp>
    </p:spTree>
    <p:extLst>
      <p:ext uri="{BB962C8B-B14F-4D97-AF65-F5344CB8AC3E}">
        <p14:creationId xmlns:p14="http://schemas.microsoft.com/office/powerpoint/2010/main" val="3140187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8F029-57DC-49D5-8AE9-304E71577BC8}"/>
              </a:ext>
            </a:extLst>
          </p:cNvPr>
          <p:cNvSpPr>
            <a:spLocks noGrp="1"/>
          </p:cNvSpPr>
          <p:nvPr>
            <p:ph type="title"/>
          </p:nvPr>
        </p:nvSpPr>
        <p:spPr/>
        <p:txBody>
          <a:bodyPr/>
          <a:lstStyle/>
          <a:p>
            <a:r>
              <a:rPr lang="en-US" dirty="0"/>
              <a:t>Clicker Question 21</a:t>
            </a:r>
          </a:p>
        </p:txBody>
      </p:sp>
      <p:sp>
        <p:nvSpPr>
          <p:cNvPr id="3" name="Content Placeholder 2">
            <a:extLst>
              <a:ext uri="{FF2B5EF4-FFF2-40B4-BE49-F238E27FC236}">
                <a16:creationId xmlns:a16="http://schemas.microsoft.com/office/drawing/2014/main" id="{EFE2C5E7-F14C-4306-B7F5-0CB53A4BE41A}"/>
              </a:ext>
            </a:extLst>
          </p:cNvPr>
          <p:cNvSpPr>
            <a:spLocks noGrp="1"/>
          </p:cNvSpPr>
          <p:nvPr>
            <p:ph idx="1"/>
          </p:nvPr>
        </p:nvSpPr>
        <p:spPr>
          <a:xfrm>
            <a:off x="838200" y="1456793"/>
            <a:ext cx="10515600" cy="4755473"/>
          </a:xfrm>
        </p:spPr>
        <p:txBody>
          <a:bodyPr/>
          <a:lstStyle/>
          <a:p>
            <a:pPr>
              <a:lnSpc>
                <a:spcPct val="110000"/>
              </a:lnSpc>
              <a:spcBef>
                <a:spcPts val="1000"/>
              </a:spcBef>
            </a:pPr>
            <a:r>
              <a:rPr lang="en-US" dirty="0"/>
              <a:t>Many countries do not have a central bank that is separated from its government. What are some of the benefits of having an independent central bank?</a:t>
            </a:r>
          </a:p>
          <a:p>
            <a:pPr marL="972000" indent="-514350">
              <a:lnSpc>
                <a:spcPct val="110000"/>
              </a:lnSpc>
              <a:spcBef>
                <a:spcPts val="1000"/>
              </a:spcBef>
              <a:buFont typeface="+mj-lt"/>
              <a:buAutoNum type="alphaLcPeriod"/>
            </a:pPr>
            <a:r>
              <a:rPr lang="en-US" sz="2600" dirty="0"/>
              <a:t>keeping business cycles separate from political cycles</a:t>
            </a:r>
          </a:p>
          <a:p>
            <a:pPr marL="972000" indent="-514350">
              <a:lnSpc>
                <a:spcPct val="110000"/>
              </a:lnSpc>
              <a:spcBef>
                <a:spcPts val="1000"/>
              </a:spcBef>
              <a:buFont typeface="+mj-lt"/>
              <a:buAutoNum type="alphaLcPeriod"/>
            </a:pPr>
            <a:r>
              <a:rPr lang="en-US" sz="2600" dirty="0"/>
              <a:t>better control over inflation</a:t>
            </a:r>
          </a:p>
          <a:p>
            <a:pPr marL="972000" indent="-514350">
              <a:lnSpc>
                <a:spcPct val="110000"/>
              </a:lnSpc>
              <a:spcBef>
                <a:spcPts val="1000"/>
              </a:spcBef>
              <a:buFont typeface="+mj-lt"/>
              <a:buAutoNum type="alphaLcPeriod"/>
            </a:pPr>
            <a:r>
              <a:rPr lang="en-US" sz="2600" dirty="0"/>
              <a:t>reduction of deficit spending</a:t>
            </a:r>
          </a:p>
          <a:p>
            <a:pPr marL="972000" indent="-514350">
              <a:lnSpc>
                <a:spcPct val="110000"/>
              </a:lnSpc>
              <a:spcBef>
                <a:spcPts val="1000"/>
              </a:spcBef>
              <a:buFont typeface="+mj-lt"/>
              <a:buAutoNum type="alphaLcPeriod"/>
            </a:pPr>
            <a:r>
              <a:rPr lang="en-US" sz="2600" dirty="0"/>
              <a:t>all of the above</a:t>
            </a:r>
          </a:p>
        </p:txBody>
      </p:sp>
    </p:spTree>
    <p:extLst>
      <p:ext uri="{BB962C8B-B14F-4D97-AF65-F5344CB8AC3E}">
        <p14:creationId xmlns:p14="http://schemas.microsoft.com/office/powerpoint/2010/main" val="34189071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A68AF-B6FC-472F-BDB1-CC8278EF7436}"/>
              </a:ext>
            </a:extLst>
          </p:cNvPr>
          <p:cNvSpPr>
            <a:spLocks noGrp="1"/>
          </p:cNvSpPr>
          <p:nvPr>
            <p:ph type="title"/>
          </p:nvPr>
        </p:nvSpPr>
        <p:spPr/>
        <p:txBody>
          <a:bodyPr/>
          <a:lstStyle/>
          <a:p>
            <a:r>
              <a:rPr lang="en-US" dirty="0"/>
              <a:t>Clicker Question 21: Answer</a:t>
            </a:r>
          </a:p>
        </p:txBody>
      </p:sp>
      <p:sp>
        <p:nvSpPr>
          <p:cNvPr id="3" name="Content Placeholder 2">
            <a:extLst>
              <a:ext uri="{FF2B5EF4-FFF2-40B4-BE49-F238E27FC236}">
                <a16:creationId xmlns:a16="http://schemas.microsoft.com/office/drawing/2014/main" id="{4EF93027-F564-4E84-8F4C-D188D9582A0D}"/>
              </a:ext>
            </a:extLst>
          </p:cNvPr>
          <p:cNvSpPr>
            <a:spLocks noGrp="1"/>
          </p:cNvSpPr>
          <p:nvPr>
            <p:ph idx="1"/>
          </p:nvPr>
        </p:nvSpPr>
        <p:spPr>
          <a:xfrm>
            <a:off x="838200" y="1456793"/>
            <a:ext cx="10515600" cy="4755473"/>
          </a:xfrm>
        </p:spPr>
        <p:txBody>
          <a:bodyPr/>
          <a:lstStyle/>
          <a:p>
            <a:pPr>
              <a:lnSpc>
                <a:spcPct val="110000"/>
              </a:lnSpc>
              <a:spcBef>
                <a:spcPts val="1000"/>
              </a:spcBef>
            </a:pPr>
            <a:r>
              <a:rPr lang="en-US" dirty="0"/>
              <a:t>Many countries do not have a central bank that is separated from its government. What are some of the benefits of having an independent central bank?</a:t>
            </a:r>
          </a:p>
          <a:p>
            <a:pPr marL="972000" indent="-514350">
              <a:lnSpc>
                <a:spcPct val="110000"/>
              </a:lnSpc>
              <a:spcBef>
                <a:spcPts val="1000"/>
              </a:spcBef>
              <a:buFont typeface="+mj-lt"/>
              <a:buAutoNum type="alphaLcPeriod"/>
            </a:pPr>
            <a:r>
              <a:rPr lang="en-US" sz="2600" dirty="0"/>
              <a:t>keeping business cycles separate from political cycles</a:t>
            </a:r>
          </a:p>
          <a:p>
            <a:pPr marL="972000" indent="-514350">
              <a:lnSpc>
                <a:spcPct val="110000"/>
              </a:lnSpc>
              <a:spcBef>
                <a:spcPts val="1000"/>
              </a:spcBef>
              <a:buFont typeface="+mj-lt"/>
              <a:buAutoNum type="alphaLcPeriod"/>
            </a:pPr>
            <a:r>
              <a:rPr lang="en-US" sz="2600" dirty="0"/>
              <a:t>better control over inflation</a:t>
            </a:r>
          </a:p>
          <a:p>
            <a:pPr marL="972000" indent="-514350">
              <a:lnSpc>
                <a:spcPct val="110000"/>
              </a:lnSpc>
              <a:spcBef>
                <a:spcPts val="1000"/>
              </a:spcBef>
              <a:buFont typeface="+mj-lt"/>
              <a:buAutoNum type="alphaLcPeriod"/>
            </a:pPr>
            <a:r>
              <a:rPr lang="en-US" sz="2600" dirty="0"/>
              <a:t>reduction of deficit spending</a:t>
            </a:r>
          </a:p>
          <a:p>
            <a:pPr marL="972000" indent="-514350">
              <a:lnSpc>
                <a:spcPct val="110000"/>
              </a:lnSpc>
              <a:spcBef>
                <a:spcPts val="1000"/>
              </a:spcBef>
              <a:buFont typeface="+mj-lt"/>
              <a:buAutoNum type="alphaLcPeriod"/>
            </a:pPr>
            <a:r>
              <a:rPr lang="en-US" sz="2600" b="1" dirty="0">
                <a:solidFill>
                  <a:srgbClr val="00B050"/>
                </a:solidFill>
              </a:rPr>
              <a:t>all of the above</a:t>
            </a:r>
          </a:p>
          <a:p>
            <a:pPr marL="972000">
              <a:lnSpc>
                <a:spcPct val="110000"/>
              </a:lnSpc>
              <a:spcBef>
                <a:spcPts val="1000"/>
              </a:spcBef>
            </a:pPr>
            <a:endParaRPr lang="en-US" sz="2600" dirty="0"/>
          </a:p>
        </p:txBody>
      </p:sp>
    </p:spTree>
    <p:extLst>
      <p:ext uri="{BB962C8B-B14F-4D97-AF65-F5344CB8AC3E}">
        <p14:creationId xmlns:p14="http://schemas.microsoft.com/office/powerpoint/2010/main" val="7843729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0DFFD-8557-2342-87A9-643109E09269}"/>
              </a:ext>
            </a:extLst>
          </p:cNvPr>
          <p:cNvSpPr>
            <a:spLocks noGrp="1"/>
          </p:cNvSpPr>
          <p:nvPr>
            <p:ph type="title"/>
          </p:nvPr>
        </p:nvSpPr>
        <p:spPr/>
        <p:txBody>
          <a:bodyPr/>
          <a:lstStyle/>
          <a:p>
            <a:r>
              <a:rPr lang="en-US" dirty="0"/>
              <a:t>Credits</a:t>
            </a:r>
          </a:p>
        </p:txBody>
      </p:sp>
      <p:sp>
        <p:nvSpPr>
          <p:cNvPr id="3" name="Content Placeholder 2">
            <a:extLst>
              <a:ext uri="{FF2B5EF4-FFF2-40B4-BE49-F238E27FC236}">
                <a16:creationId xmlns:a16="http://schemas.microsoft.com/office/drawing/2014/main" id="{30C3B834-1E86-AF4D-9260-11EEF3497366}"/>
              </a:ext>
            </a:extLst>
          </p:cNvPr>
          <p:cNvSpPr>
            <a:spLocks noGrp="1"/>
          </p:cNvSpPr>
          <p:nvPr>
            <p:ph idx="1"/>
          </p:nvPr>
        </p:nvSpPr>
        <p:spPr>
          <a:xfrm>
            <a:off x="838200" y="1456793"/>
            <a:ext cx="10515600" cy="4755473"/>
          </a:xfrm>
        </p:spPr>
        <p:txBody>
          <a:bodyPr>
            <a:normAutofit/>
          </a:bodyPr>
          <a:lstStyle/>
          <a:p>
            <a:r>
              <a:rPr lang="en-US" sz="1500" dirty="0"/>
              <a:t>This concludes the Lecture PowerPoint presentation for Chapter 8, Inflation, of </a:t>
            </a:r>
            <a:r>
              <a:rPr lang="en-US" sz="1500" i="1" dirty="0"/>
              <a:t>Macroeconomics,</a:t>
            </a:r>
            <a:r>
              <a:rPr lang="en-US" sz="1500" dirty="0"/>
              <a:t> 6e by Charles I. Jones</a:t>
            </a:r>
          </a:p>
          <a:p>
            <a:r>
              <a:rPr lang="en-US" sz="1500" dirty="0"/>
              <a:t>For more resources, please visit </a:t>
            </a:r>
            <a:r>
              <a:rPr lang="en-US" sz="1500" dirty="0">
                <a:hlinkClick r:id="rId2"/>
              </a:rPr>
              <a:t>http://digital.wwnorton.com/macro6</a:t>
            </a:r>
            <a:endParaRPr lang="en-US" sz="1500" dirty="0"/>
          </a:p>
          <a:p>
            <a:endParaRPr lang="en-US" sz="1500" dirty="0">
              <a:solidFill>
                <a:srgbClr val="2E445C"/>
              </a:solidFill>
            </a:endParaRPr>
          </a:p>
          <a:p>
            <a:endParaRPr lang="en-US" sz="1500" dirty="0">
              <a:solidFill>
                <a:srgbClr val="2E445C"/>
              </a:solidFill>
            </a:endParaRPr>
          </a:p>
          <a:p>
            <a:endParaRPr lang="en-US" sz="1500" dirty="0"/>
          </a:p>
        </p:txBody>
      </p:sp>
      <p:sp>
        <p:nvSpPr>
          <p:cNvPr id="5" name="Footer Placeholder 4">
            <a:extLst>
              <a:ext uri="{FF2B5EF4-FFF2-40B4-BE49-F238E27FC236}">
                <a16:creationId xmlns:a16="http://schemas.microsoft.com/office/drawing/2014/main" id="{87A0B567-0A5D-2A4B-AA6C-CFE70F911BDF}"/>
              </a:ext>
            </a:extLst>
          </p:cNvPr>
          <p:cNvSpPr>
            <a:spLocks noGrp="1"/>
          </p:cNvSpPr>
          <p:nvPr>
            <p:ph type="ftr" sz="quarter" idx="11"/>
          </p:nvPr>
        </p:nvSpPr>
        <p:spPr>
          <a:xfrm>
            <a:off x="673608" y="6496968"/>
            <a:ext cx="4114800" cy="365125"/>
          </a:xfrm>
        </p:spPr>
        <p:txBody>
          <a:bodyPr/>
          <a:lstStyle/>
          <a:p>
            <a:r>
              <a:rPr lang="en-US" dirty="0">
                <a:solidFill>
                  <a:srgbClr val="2E445C"/>
                </a:solidFill>
              </a:rPr>
              <a:t>Copyright © 2024 W. W. Norton &amp; Company</a:t>
            </a:r>
          </a:p>
          <a:p>
            <a:endParaRPr lang="en-US" dirty="0">
              <a:solidFill>
                <a:srgbClr val="2E445C"/>
              </a:solidFill>
            </a:endParaRPr>
          </a:p>
        </p:txBody>
      </p:sp>
    </p:spTree>
    <p:extLst>
      <p:ext uri="{BB962C8B-B14F-4D97-AF65-F5344CB8AC3E}">
        <p14:creationId xmlns:p14="http://schemas.microsoft.com/office/powerpoint/2010/main" val="261853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4"/>
          <p:cNvSpPr>
            <a:spLocks noGrp="1" noChangeArrowheads="1"/>
          </p:cNvSpPr>
          <p:nvPr>
            <p:ph type="title"/>
          </p:nvPr>
        </p:nvSpPr>
        <p:spPr/>
        <p:txBody>
          <a:bodyPr/>
          <a:lstStyle/>
          <a:p>
            <a:r>
              <a:rPr lang="en-US" altLang="en-US" dirty="0"/>
              <a:t>8.2 The Quantity Theory of Money</a:t>
            </a:r>
          </a:p>
        </p:txBody>
      </p:sp>
      <p:sp>
        <p:nvSpPr>
          <p:cNvPr id="10243" name="Rectangle 5"/>
          <p:cNvSpPr>
            <a:spLocks noGrp="1" noChangeArrowheads="1"/>
          </p:cNvSpPr>
          <p:nvPr>
            <p:ph idx="1"/>
          </p:nvPr>
        </p:nvSpPr>
        <p:spPr>
          <a:xfrm>
            <a:off x="838200" y="1456793"/>
            <a:ext cx="10515600" cy="4755473"/>
          </a:xfrm>
        </p:spPr>
        <p:txBody>
          <a:bodyPr/>
          <a:lstStyle/>
          <a:p>
            <a:pPr>
              <a:lnSpc>
                <a:spcPct val="110000"/>
              </a:lnSpc>
              <a:spcBef>
                <a:spcPts val="1000"/>
              </a:spcBef>
            </a:pPr>
            <a:r>
              <a:rPr lang="en-US" altLang="en-US" dirty="0">
                <a:sym typeface="Times New Roman" panose="02020603050405020304" pitchFamily="18" charset="0"/>
              </a:rPr>
              <a:t>We often think of money as paper currency.</a:t>
            </a:r>
          </a:p>
          <a:p>
            <a:pPr>
              <a:lnSpc>
                <a:spcPct val="110000"/>
              </a:lnSpc>
              <a:spcBef>
                <a:spcPts val="1000"/>
              </a:spcBef>
            </a:pPr>
            <a:r>
              <a:rPr lang="en-US" altLang="en-US" dirty="0">
                <a:sym typeface="Times New Roman" panose="02020603050405020304" pitchFamily="18" charset="0"/>
              </a:rPr>
              <a:t>Historically:</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Money was backed by gold.</a:t>
            </a:r>
          </a:p>
          <a:p>
            <a:pPr>
              <a:lnSpc>
                <a:spcPct val="110000"/>
              </a:lnSpc>
              <a:spcBef>
                <a:spcPts val="1000"/>
              </a:spcBef>
            </a:pPr>
            <a:r>
              <a:rPr lang="en-US" altLang="en-US" dirty="0">
                <a:sym typeface="Times New Roman" panose="02020603050405020304" pitchFamily="18" charset="0"/>
              </a:rPr>
              <a:t>Today:</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Currency is </a:t>
            </a:r>
            <a:r>
              <a:rPr lang="ja-JP" altLang="en-US" sz="2600" dirty="0">
                <a:latin typeface="Cambria" panose="02040503050406030204" pitchFamily="18" charset="0"/>
                <a:sym typeface="Times New Roman" panose="02020603050405020304" pitchFamily="18" charset="0"/>
              </a:rPr>
              <a:t>“</a:t>
            </a:r>
            <a:r>
              <a:rPr lang="en-US" altLang="ja-JP" sz="2600" dirty="0">
                <a:latin typeface="Cambria" panose="02040503050406030204" pitchFamily="18" charset="0"/>
                <a:sym typeface="Times New Roman" panose="02020603050405020304" pitchFamily="18" charset="0"/>
              </a:rPr>
              <a:t>fiat money.</a:t>
            </a:r>
            <a:r>
              <a:rPr lang="ja-JP" altLang="en-US" sz="2600">
                <a:latin typeface="Cambria" panose="02040503050406030204" pitchFamily="18" charset="0"/>
                <a:sym typeface="Times New Roman" panose="02020603050405020304" pitchFamily="18" charset="0"/>
              </a:rPr>
              <a:t>”</a:t>
            </a:r>
            <a:endParaRPr lang="en-US" altLang="ja-JP" sz="2600" dirty="0">
              <a:latin typeface="Cambria" panose="02040503050406030204" pitchFamily="18" charset="0"/>
              <a:sym typeface="Times New Roman" panose="02020603050405020304" pitchFamily="18" charset="0"/>
            </a:endParaRPr>
          </a:p>
          <a:p>
            <a:pPr marL="914400" lvl="2" indent="-457200">
              <a:lnSpc>
                <a:spcPct val="100000"/>
              </a:lnSpc>
              <a:spcBef>
                <a:spcPts val="1000"/>
              </a:spcBef>
              <a:buClr>
                <a:srgbClr val="58697D"/>
              </a:buClr>
              <a:buSzPts val="2800"/>
              <a:buFont typeface="Courier New" panose="02070309020205020404" pitchFamily="49" charset="0"/>
              <a:buChar char="o"/>
            </a:pPr>
            <a:r>
              <a:rPr lang="en-US" altLang="en-US" sz="2400" dirty="0">
                <a:latin typeface="Cambria" panose="02040503050406030204" pitchFamily="18" charset="0"/>
                <a:sym typeface="Times New Roman" panose="02020603050405020304" pitchFamily="18" charset="0"/>
              </a:rPr>
              <a:t>Paper that the government declares worth a certain price</a:t>
            </a:r>
          </a:p>
          <a:p>
            <a:pPr marL="342900" lvl="1" indent="-342900">
              <a:lnSpc>
                <a:spcPct val="100000"/>
              </a:lnSpc>
              <a:spcBef>
                <a:spcPts val="1000"/>
              </a:spcBef>
              <a:buClr>
                <a:srgbClr val="58697D"/>
              </a:buClr>
              <a:buSzPts val="2800"/>
              <a:buFont typeface="Arial" panose="020B0604020202020204" pitchFamily="34" charset="0"/>
              <a:buChar char="•"/>
            </a:pPr>
            <a:r>
              <a:rPr lang="en-US" altLang="en-US" sz="2600" dirty="0">
                <a:latin typeface="Cambria" panose="02040503050406030204" pitchFamily="18" charset="0"/>
                <a:sym typeface="Times New Roman" panose="02020603050405020304" pitchFamily="18" charset="0"/>
              </a:rPr>
              <a:t>Money has value because of social convention.</a:t>
            </a:r>
          </a:p>
          <a:p>
            <a:pPr>
              <a:lnSpc>
                <a:spcPct val="110000"/>
              </a:lnSpc>
              <a:spcBef>
                <a:spcPts val="1000"/>
              </a:spcBef>
            </a:pPr>
            <a:endParaRPr lang="en-US" altLang="en-US" dirty="0">
              <a:sym typeface="Times New Roman" panose="02020603050405020304" pitchFamily="18" charset="0"/>
            </a:endParaRPr>
          </a:p>
        </p:txBody>
      </p:sp>
      <p:sp>
        <p:nvSpPr>
          <p:cNvPr id="2" name="AutoShape 2" descr="Image result for gold bars"/>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W W Norton Template">
      <a:dk1>
        <a:srgbClr val="202020"/>
      </a:dk1>
      <a:lt1>
        <a:srgbClr val="F5F5F5"/>
      </a:lt1>
      <a:dk2>
        <a:srgbClr val="232323"/>
      </a:dk2>
      <a:lt2>
        <a:srgbClr val="E7E6E6"/>
      </a:lt2>
      <a:accent1>
        <a:srgbClr val="0096D5"/>
      </a:accent1>
      <a:accent2>
        <a:srgbClr val="ED7D31"/>
      </a:accent2>
      <a:accent3>
        <a:srgbClr val="A5A5A5"/>
      </a:accent3>
      <a:accent4>
        <a:srgbClr val="FFC000"/>
      </a:accent4>
      <a:accent5>
        <a:srgbClr val="4472C4"/>
      </a:accent5>
      <a:accent6>
        <a:srgbClr val="AD0011"/>
      </a:accent6>
      <a:hlink>
        <a:srgbClr val="0563C1"/>
      </a:hlink>
      <a:folHlink>
        <a:srgbClr val="954F72"/>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9" id="{6CD263B2-6B1B-BA4F-BE2F-7A476DCA93DD}" vid="{C9A31083-7057-8245-8BA8-654C8FDD246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F52AC908E4AA64E851FC24F66583217" ma:contentTypeVersion="18" ma:contentTypeDescription="Create a new document." ma:contentTypeScope="" ma:versionID="e10738e88c3276ac0f460d8f17c632da">
  <xsd:schema xmlns:xsd="http://www.w3.org/2001/XMLSchema" xmlns:xs="http://www.w3.org/2001/XMLSchema" xmlns:p="http://schemas.microsoft.com/office/2006/metadata/properties" xmlns:ns2="dd20fcae-a1d9-47a3-98af-18b4d1d6e924" xmlns:ns3="9d64b6a7-e13d-4012-aff2-02bdd52222eb" targetNamespace="http://schemas.microsoft.com/office/2006/metadata/properties" ma:root="true" ma:fieldsID="5a6fc299929669c855ee07c939493422" ns2:_="" ns3:_="">
    <xsd:import namespace="dd20fcae-a1d9-47a3-98af-18b4d1d6e924"/>
    <xsd:import namespace="9d64b6a7-e13d-4012-aff2-02bdd52222e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20fcae-a1d9-47a3-98af-18b4d1d6e9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876ee3-2b79-4d5d-9b03-6d875683163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64b6a7-e13d-4012-aff2-02bdd52222e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26d98fc-0af3-417b-8254-413504fc40c8}" ma:internalName="TaxCatchAll" ma:showField="CatchAllData" ma:web="9d64b6a7-e13d-4012-aff2-02bdd52222e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9d64b6a7-e13d-4012-aff2-02bdd52222eb" xsi:nil="true"/>
    <lcf76f155ced4ddcb4097134ff3c332f xmlns="dd20fcae-a1d9-47a3-98af-18b4d1d6e92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0E7750C-AA2F-471E-A8ED-5B6624CCC98E}">
  <ds:schemaRefs>
    <ds:schemaRef ds:uri="http://schemas.microsoft.com/sharepoint/v3/contenttype/forms"/>
  </ds:schemaRefs>
</ds:datastoreItem>
</file>

<file path=customXml/itemProps2.xml><?xml version="1.0" encoding="utf-8"?>
<ds:datastoreItem xmlns:ds="http://schemas.openxmlformats.org/officeDocument/2006/customXml" ds:itemID="{C4243FD6-CE2C-47A4-BCE1-F3B27F3D1C4F}"/>
</file>

<file path=customXml/itemProps3.xml><?xml version="1.0" encoding="utf-8"?>
<ds:datastoreItem xmlns:ds="http://schemas.openxmlformats.org/officeDocument/2006/customXml" ds:itemID="{7B8462F1-5B8F-49B3-BB3A-0D1B9A8E2D29}">
  <ds:schemaRefs>
    <ds:schemaRef ds:uri="http://purl.org/dc/terms/"/>
    <ds:schemaRef ds:uri="http://schemas.microsoft.com/office/2006/documentManagement/types"/>
    <ds:schemaRef ds:uri="http://purl.org/dc/dcmitype/"/>
    <ds:schemaRef ds:uri="d1c7c9a4-d043-4a67-96e5-2ff5b742a303"/>
    <ds:schemaRef ds:uri="http://schemas.openxmlformats.org/package/2006/metadata/core-properties"/>
    <ds:schemaRef ds:uri="http://purl.org/dc/elements/1.1/"/>
    <ds:schemaRef ds:uri="http://www.w3.org/XML/1998/namespace"/>
    <ds:schemaRef ds:uri="http://schemas.microsoft.com/office/infopath/2007/PartnerControls"/>
    <ds:schemaRef ds:uri="9d64b6a7-e13d-4012-aff2-02bdd52222eb"/>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9505</TotalTime>
  <Words>9559</Words>
  <Application>Microsoft Macintosh PowerPoint</Application>
  <PresentationFormat>Widescreen</PresentationFormat>
  <Paragraphs>941</Paragraphs>
  <Slides>84</Slides>
  <Notes>83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ＭＳ Ｐゴシック</vt:lpstr>
      <vt:lpstr>Arial</vt:lpstr>
      <vt:lpstr>Calibri</vt:lpstr>
      <vt:lpstr>Cambria</vt:lpstr>
      <vt:lpstr>Cambria Math</vt:lpstr>
      <vt:lpstr>Courier New</vt:lpstr>
      <vt:lpstr>Times New Roman</vt:lpstr>
      <vt:lpstr>Office Theme</vt:lpstr>
      <vt:lpstr>Chapter 8</vt:lpstr>
      <vt:lpstr>8.1 Introduction</vt:lpstr>
      <vt:lpstr>Inflation (1 of 2)</vt:lpstr>
      <vt:lpstr>Inflation (2 of 2)</vt:lpstr>
      <vt:lpstr>Inflation Rate in the United States</vt:lpstr>
      <vt:lpstr>The Percentage of Countries Experiencing High Inflation</vt:lpstr>
      <vt:lpstr>Case Study: How Much Is That? (1 of 2) </vt:lpstr>
      <vt:lpstr>Case Study: How Much Is That? (2 of 2) </vt:lpstr>
      <vt:lpstr>8.2 The Quantity Theory of Money</vt:lpstr>
      <vt:lpstr>Measures of the Money Supply (1 of 2)</vt:lpstr>
      <vt:lpstr>Measures of the Money Supply (2 of 2)</vt:lpstr>
      <vt:lpstr>Case Study: Digital Cash</vt:lpstr>
      <vt:lpstr>The Quantity Equation</vt:lpstr>
      <vt:lpstr>The Classical Dichotomy and Constant Velocity (1 of 2)</vt:lpstr>
      <vt:lpstr>The Classical Dichotomy and Constant Velocity (2 of 2) </vt:lpstr>
      <vt:lpstr>The Quantity Theory of Money</vt:lpstr>
      <vt:lpstr>The Quantity Theory for the Price Level</vt:lpstr>
      <vt:lpstr>The Quantity Theory for Inflation (1 of 2)</vt:lpstr>
      <vt:lpstr>The Quantity Theory for Inflation (2 of 2)</vt:lpstr>
      <vt:lpstr>Money Growth and Inflation in the United States, 1870–2012</vt:lpstr>
      <vt:lpstr>Money Growth and Inflation around the World, 1990–2021</vt:lpstr>
      <vt:lpstr>Revisiting the Classical Dichotomy (1 of 2)</vt:lpstr>
      <vt:lpstr>Revisiting the Classical Dichotomy (2 of 2)</vt:lpstr>
      <vt:lpstr>8.3 Real and Nominal Interest Rates</vt:lpstr>
      <vt:lpstr>The Fisher Equation (1 of 2)</vt:lpstr>
      <vt:lpstr>The Fisher Equation (2 of 2)</vt:lpstr>
      <vt:lpstr>Real and Nominal Interest Rates in the United States</vt:lpstr>
      <vt:lpstr>8.4 Costs of Inflation</vt:lpstr>
      <vt:lpstr>Costs of Inflation (1 of 3) </vt:lpstr>
      <vt:lpstr>Costs of Inflation (2 of 3) </vt:lpstr>
      <vt:lpstr>Costs of Inflation (3 of 3) </vt:lpstr>
      <vt:lpstr>Case Study: The Wage-Price Spiral and President Nixon’s Price Controls</vt:lpstr>
      <vt:lpstr>8.5 The Fiscal Causes of High Inflation</vt:lpstr>
      <vt:lpstr>The Inflation Tax (1 of 2)</vt:lpstr>
      <vt:lpstr>The Inflation Tax (2 of 2)</vt:lpstr>
      <vt:lpstr>Central Bank Independence</vt:lpstr>
      <vt:lpstr>Case Study: Episodes of High Inflation (1 of 2)</vt:lpstr>
      <vt:lpstr>Hyperinflations in Argentina, Brazil, and Russia</vt:lpstr>
      <vt:lpstr>High Inflation in Mexico, Nigeria, and Venezuela</vt:lpstr>
      <vt:lpstr>Case Study: Episodes of High Inflation (2 of 2)</vt:lpstr>
      <vt:lpstr>8.6 The Great Inflation of the 1970s</vt:lpstr>
      <vt:lpstr>Clicker Question 1</vt:lpstr>
      <vt:lpstr>Clicker Question 1: Answer </vt:lpstr>
      <vt:lpstr>Clicker Question 2</vt:lpstr>
      <vt:lpstr>Clicker Question 2: Answer </vt:lpstr>
      <vt:lpstr>Clicker Question 3</vt:lpstr>
      <vt:lpstr>Clicker Question 3: Answer </vt:lpstr>
      <vt:lpstr>Clicker Question 4</vt:lpstr>
      <vt:lpstr>Clicker Question 4: Answer </vt:lpstr>
      <vt:lpstr>Clicker Question 5</vt:lpstr>
      <vt:lpstr>Clicker Question 5: Answer </vt:lpstr>
      <vt:lpstr>Clicker Question 6</vt:lpstr>
      <vt:lpstr>Clicker Question 6: Answer </vt:lpstr>
      <vt:lpstr>Clicker Question 7</vt:lpstr>
      <vt:lpstr>Clicker Question 7: Answer </vt:lpstr>
      <vt:lpstr>Clicker Question 8</vt:lpstr>
      <vt:lpstr>Clicker Question 8: Answer </vt:lpstr>
      <vt:lpstr>Clicker Question 9</vt:lpstr>
      <vt:lpstr>Clicker Question 9: Answer </vt:lpstr>
      <vt:lpstr>Clicker Question 10</vt:lpstr>
      <vt:lpstr>Clicker Question 10: Answer </vt:lpstr>
      <vt:lpstr>Clicker Question 11</vt:lpstr>
      <vt:lpstr>Clicker Question 11: Answer </vt:lpstr>
      <vt:lpstr>Clicker Question 12</vt:lpstr>
      <vt:lpstr>Clicker Question 12: Answer </vt:lpstr>
      <vt:lpstr>Clicker Question 13</vt:lpstr>
      <vt:lpstr>Clicker Question 13: Answer </vt:lpstr>
      <vt:lpstr>Clicker Question 14</vt:lpstr>
      <vt:lpstr>Clicker Question 14: Answer </vt:lpstr>
      <vt:lpstr>Clicker Question 15</vt:lpstr>
      <vt:lpstr>Clicker Question 15: Answer </vt:lpstr>
      <vt:lpstr>Clicker Question 16</vt:lpstr>
      <vt:lpstr>Clicker Question 16: Answer </vt:lpstr>
      <vt:lpstr>Clicker Question 17</vt:lpstr>
      <vt:lpstr>Clicker Question 17: Answer </vt:lpstr>
      <vt:lpstr>Clicker Question 18</vt:lpstr>
      <vt:lpstr>Clicker Question 18: Answer </vt:lpstr>
      <vt:lpstr>Clicker Question 19</vt:lpstr>
      <vt:lpstr>Clicker Question 19: Answer </vt:lpstr>
      <vt:lpstr>Clicker Question 20</vt:lpstr>
      <vt:lpstr>Clicker Question 20: Answer</vt:lpstr>
      <vt:lpstr>Clicker Question 21</vt:lpstr>
      <vt:lpstr>Clicker Question 21: Answer</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dc:title>
  <dc:creator>Dave Brown</dc:creator>
  <cp:lastModifiedBy>Kempf-Harris, Maya</cp:lastModifiedBy>
  <cp:revision>221</cp:revision>
  <cp:lastPrinted>2010-11-29T16:07:49Z</cp:lastPrinted>
  <dcterms:created xsi:type="dcterms:W3CDTF">2010-11-29T14:21:17Z</dcterms:created>
  <dcterms:modified xsi:type="dcterms:W3CDTF">2024-12-12T19:35:31Z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0x010100DF52AC908E4AA64E851FC24F66583217</vt:lpwstr>
  </property>
  <property fmtid="{D5CDD505-2E9C-101B-9397-08002B2CF9AE}" pid="3" name="MediaServiceImageTags">
    <vt:lpwstr/>
  </property>
</Properties>
</file>